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handoutMasterIdLst>
    <p:handoutMasterId r:id="rId25"/>
  </p:handoutMasterIdLst>
  <p:sldIdLst>
    <p:sldId id="256" r:id="rId2"/>
    <p:sldId id="281" r:id="rId3"/>
    <p:sldId id="259" r:id="rId4"/>
    <p:sldId id="273" r:id="rId5"/>
    <p:sldId id="257" r:id="rId6"/>
    <p:sldId id="274" r:id="rId7"/>
    <p:sldId id="276" r:id="rId8"/>
    <p:sldId id="261" r:id="rId9"/>
    <p:sldId id="267" r:id="rId10"/>
    <p:sldId id="266" r:id="rId11"/>
    <p:sldId id="263" r:id="rId12"/>
    <p:sldId id="264" r:id="rId13"/>
    <p:sldId id="268" r:id="rId14"/>
    <p:sldId id="269" r:id="rId15"/>
    <p:sldId id="270" r:id="rId16"/>
    <p:sldId id="277" r:id="rId17"/>
    <p:sldId id="279" r:id="rId18"/>
    <p:sldId id="260" r:id="rId19"/>
    <p:sldId id="278" r:id="rId20"/>
    <p:sldId id="271" r:id="rId21"/>
    <p:sldId id="275" r:id="rId22"/>
    <p:sldId id="272" r:id="rId23"/>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0" y="-30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451" y="0"/>
            <a:ext cx="2949575" cy="496888"/>
          </a:xfrm>
          <a:prstGeom prst="rect">
            <a:avLst/>
          </a:prstGeom>
        </p:spPr>
        <p:txBody>
          <a:bodyPr vert="horz" lIns="91434" tIns="45717" rIns="91434" bIns="45717" rtlCol="0"/>
          <a:lstStyle>
            <a:lvl1pPr algn="r">
              <a:defRPr sz="1200"/>
            </a:lvl1pPr>
          </a:lstStyle>
          <a:p>
            <a:fld id="{62C12AED-0076-4AAB-9A56-57E55AD73062}" type="datetimeFigureOut">
              <a:rPr kumimoji="1" lang="ja-JP" altLang="en-US" smtClean="0"/>
              <a:t>2015/7/1</a:t>
            </a:fld>
            <a:endParaRPr kumimoji="1" lang="ja-JP" altLang="en-US"/>
          </a:p>
        </p:txBody>
      </p:sp>
      <p:sp>
        <p:nvSpPr>
          <p:cNvPr id="4" name="フッター プレースホルダー 3"/>
          <p:cNvSpPr>
            <a:spLocks noGrp="1"/>
          </p:cNvSpPr>
          <p:nvPr>
            <p:ph type="ftr" sz="quarter" idx="2"/>
          </p:nvPr>
        </p:nvSpPr>
        <p:spPr>
          <a:xfrm>
            <a:off x="0" y="9440864"/>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451" y="9440864"/>
            <a:ext cx="2949575" cy="496887"/>
          </a:xfrm>
          <a:prstGeom prst="rect">
            <a:avLst/>
          </a:prstGeom>
        </p:spPr>
        <p:txBody>
          <a:bodyPr vert="horz" lIns="91434" tIns="45717" rIns="91434" bIns="45717" rtlCol="0" anchor="b"/>
          <a:lstStyle>
            <a:lvl1pPr algn="r">
              <a:defRPr sz="1200"/>
            </a:lvl1pPr>
          </a:lstStyle>
          <a:p>
            <a:fld id="{BA772294-410E-4093-8B63-3DE287AFF501}" type="slidenum">
              <a:rPr kumimoji="1" lang="ja-JP" altLang="en-US" smtClean="0"/>
              <a:t>‹#›</a:t>
            </a:fld>
            <a:endParaRPr kumimoji="1" lang="ja-JP" altLang="en-US"/>
          </a:p>
        </p:txBody>
      </p:sp>
    </p:spTree>
    <p:extLst>
      <p:ext uri="{BB962C8B-B14F-4D97-AF65-F5344CB8AC3E}">
        <p14:creationId xmlns:p14="http://schemas.microsoft.com/office/powerpoint/2010/main" val="505323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099" cy="496967"/>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40" y="0"/>
            <a:ext cx="2949099" cy="496967"/>
          </a:xfrm>
          <a:prstGeom prst="rect">
            <a:avLst/>
          </a:prstGeom>
        </p:spPr>
        <p:txBody>
          <a:bodyPr vert="horz" lIns="91434" tIns="45717" rIns="91434" bIns="45717" rtlCol="0"/>
          <a:lstStyle>
            <a:lvl1pPr algn="r">
              <a:defRPr sz="1200"/>
            </a:lvl1pPr>
          </a:lstStyle>
          <a:p>
            <a:fld id="{E10F8B29-7101-4DE6-8046-21BD2E90A4C4}" type="datetimeFigureOut">
              <a:rPr kumimoji="1" lang="ja-JP" altLang="en-US" smtClean="0"/>
              <a:t>2015/7/1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562" y="4721187"/>
            <a:ext cx="5444490" cy="4472702"/>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099" cy="49696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40" y="9440646"/>
            <a:ext cx="2949099" cy="496967"/>
          </a:xfrm>
          <a:prstGeom prst="rect">
            <a:avLst/>
          </a:prstGeom>
        </p:spPr>
        <p:txBody>
          <a:bodyPr vert="horz" lIns="91434" tIns="45717" rIns="91434" bIns="45717" rtlCol="0" anchor="b"/>
          <a:lstStyle>
            <a:lvl1pPr algn="r">
              <a:defRPr sz="1200"/>
            </a:lvl1pPr>
          </a:lstStyle>
          <a:p>
            <a:fld id="{C957DCC3-3ECC-488C-AFA1-985D61099A49}" type="slidenum">
              <a:rPr kumimoji="1" lang="ja-JP" altLang="en-US" smtClean="0"/>
              <a:t>‹#›</a:t>
            </a:fld>
            <a:endParaRPr kumimoji="1" lang="ja-JP" altLang="en-US"/>
          </a:p>
        </p:txBody>
      </p:sp>
    </p:spTree>
    <p:extLst>
      <p:ext uri="{BB962C8B-B14F-4D97-AF65-F5344CB8AC3E}">
        <p14:creationId xmlns:p14="http://schemas.microsoft.com/office/powerpoint/2010/main" val="26774438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4FCB0AE-72A5-469C-9CCD-67B2DCD1821C}" type="datetime1">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2787382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74437A-C27A-49C3-B246-A0EBA067CD33}" type="datetime1">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316991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094F8C-703C-496A-A913-902841EB740E}" type="datetime1">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341528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57E9F-527A-46F2-811B-FC735F7059C4}" type="datetime1">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206166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6433E58-7497-46FC-842C-2A00193B299A}" type="datetime1">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53532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01169BC-1473-4A44-B33B-33821EAA3C40}" type="datetime1">
              <a:rPr kumimoji="1" lang="ja-JP" altLang="en-US" smtClean="0"/>
              <a:t>2015/7/1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355701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FF68D9A-FE74-488A-86B3-13837D5843E4}" type="datetime1">
              <a:rPr kumimoji="1" lang="ja-JP" altLang="en-US" smtClean="0"/>
              <a:t>2015/7/1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271560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44977FC-412A-422D-8D19-32F24F47EBC6}" type="datetime1">
              <a:rPr kumimoji="1" lang="ja-JP" altLang="en-US" smtClean="0"/>
              <a:t>2015/7/1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267514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BA7C178-3A55-4640-9F78-33BC5BFF6013}" type="datetime1">
              <a:rPr kumimoji="1" lang="ja-JP" altLang="en-US" smtClean="0"/>
              <a:t>2015/7/1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394220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0FF944-13FC-49AB-B018-B775FDC74FEE}" type="datetime1">
              <a:rPr kumimoji="1" lang="ja-JP" altLang="en-US" smtClean="0"/>
              <a:t>2015/7/1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181975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62A997B-C5D5-47B2-A78D-C2EF904AB4C3}" type="datetime1">
              <a:rPr kumimoji="1" lang="ja-JP" altLang="en-US" smtClean="0"/>
              <a:t>2015/7/1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154715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002E4-696C-49BC-8CFE-EE50DE9A75EA}" type="datetime1">
              <a:rPr kumimoji="1" lang="ja-JP" altLang="en-US" smtClean="0"/>
              <a:t>2015/7/1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9D045-86DA-4759-A357-3697EE133CB7}" type="slidenum">
              <a:rPr kumimoji="1" lang="ja-JP" altLang="en-US" smtClean="0"/>
              <a:t>‹#›</a:t>
            </a:fld>
            <a:endParaRPr kumimoji="1" lang="ja-JP" altLang="en-US"/>
          </a:p>
        </p:txBody>
      </p:sp>
    </p:spTree>
    <p:extLst>
      <p:ext uri="{BB962C8B-B14F-4D97-AF65-F5344CB8AC3E}">
        <p14:creationId xmlns:p14="http://schemas.microsoft.com/office/powerpoint/2010/main" val="189436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692696"/>
            <a:ext cx="9144000" cy="4104456"/>
          </a:xfrm>
        </p:spPr>
        <p:txBody>
          <a:bodyPr>
            <a:normAutofit fontScale="90000"/>
          </a:bodyPr>
          <a:lstStyle/>
          <a:p>
            <a:pPr algn="l"/>
            <a:r>
              <a:rPr lang="en-US" altLang="zh-CN" dirty="0" smtClean="0">
                <a:latin typeface="AR P丸ゴシック体M" panose="020B0600010101010101" pitchFamily="50" charset="-128"/>
                <a:ea typeface="AR P丸ゴシック体M" panose="020B0600010101010101" pitchFamily="50" charset="-128"/>
              </a:rPr>
              <a:t/>
            </a:r>
            <a:br>
              <a:rPr lang="en-US" altLang="zh-CN" dirty="0" smtClean="0">
                <a:latin typeface="AR P丸ゴシック体M" panose="020B0600010101010101" pitchFamily="50" charset="-128"/>
                <a:ea typeface="AR P丸ゴシック体M" panose="020B0600010101010101" pitchFamily="50" charset="-128"/>
              </a:rPr>
            </a:br>
            <a:r>
              <a:rPr lang="en-US" altLang="zh-CN" dirty="0" smtClean="0">
                <a:latin typeface="AR P丸ゴシック体M" panose="020B0600010101010101" pitchFamily="50" charset="-128"/>
                <a:ea typeface="AR P丸ゴシック体M" panose="020B0600010101010101" pitchFamily="50" charset="-128"/>
              </a:rPr>
              <a:t/>
            </a:r>
            <a:br>
              <a:rPr lang="en-US" altLang="zh-CN" dirty="0" smtClean="0">
                <a:latin typeface="AR P丸ゴシック体M" panose="020B0600010101010101" pitchFamily="50" charset="-128"/>
                <a:ea typeface="AR P丸ゴシック体M" panose="020B0600010101010101" pitchFamily="50" charset="-128"/>
              </a:rPr>
            </a:br>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latin typeface="AR P丸ゴシック体M" panose="020B0600010101010101" pitchFamily="50" charset="-128"/>
                <a:ea typeface="AR P丸ゴシック体M" panose="020B0600010101010101" pitchFamily="50" charset="-128"/>
              </a:rPr>
              <a:t>当事者が語る精神障害とのつきあい方</a:t>
            </a:r>
            <a:r>
              <a:rPr lang="en-US" altLang="ja-JP" dirty="0" smtClean="0">
                <a:latin typeface="AR P丸ゴシック体M" panose="020B0600010101010101" pitchFamily="50" charset="-128"/>
                <a:ea typeface="AR P丸ゴシック体M" panose="020B0600010101010101" pitchFamily="50" charset="-128"/>
              </a:rPr>
              <a:t>』</a:t>
            </a:r>
            <a:r>
              <a:rPr lang="ja-JP" altLang="en-US" dirty="0" smtClean="0">
                <a:latin typeface="AR P丸ゴシック体M" panose="020B0600010101010101" pitchFamily="50" charset="-128"/>
                <a:ea typeface="AR P丸ゴシック体M" panose="020B0600010101010101" pitchFamily="50" charset="-128"/>
              </a:rPr>
              <a:t>の</a:t>
            </a:r>
            <a:r>
              <a:rPr lang="en-US" altLang="ja-JP" dirty="0" smtClean="0">
                <a:latin typeface="AR P丸ゴシック体M" panose="020B0600010101010101" pitchFamily="50" charset="-128"/>
                <a:ea typeface="AR P丸ゴシック体M" panose="020B0600010101010101" pitchFamily="50" charset="-128"/>
              </a:rPr>
              <a:t>5</a:t>
            </a:r>
            <a:r>
              <a:rPr lang="ja-JP" altLang="en-US" dirty="0" smtClean="0">
                <a:latin typeface="AR P丸ゴシック体M" panose="020B0600010101010101" pitchFamily="50" charset="-128"/>
                <a:ea typeface="AR P丸ゴシック体M" panose="020B0600010101010101" pitchFamily="50" charset="-128"/>
              </a:rPr>
              <a:t>人の統合失調症を持つ人たちの</a:t>
            </a:r>
            <a:r>
              <a:rPr lang="ja-JP" altLang="en-US" dirty="0" smtClean="0">
                <a:solidFill>
                  <a:srgbClr val="C00000"/>
                </a:solidFill>
                <a:latin typeface="AR P丸ゴシック体M" panose="020B0600010101010101" pitchFamily="50" charset="-128"/>
                <a:ea typeface="AR P丸ゴシック体M" panose="020B0600010101010101" pitchFamily="50" charset="-128"/>
              </a:rPr>
              <a:t>回復の語り</a:t>
            </a:r>
            <a:r>
              <a:rPr lang="ja-JP" altLang="en-US" dirty="0" smtClean="0">
                <a:latin typeface="AR P丸ゴシック体M" panose="020B0600010101010101" pitchFamily="50" charset="-128"/>
                <a:ea typeface="AR P丸ゴシック体M" panose="020B0600010101010101" pitchFamily="50" charset="-128"/>
              </a:rPr>
              <a:t>のテキストマイニング</a:t>
            </a:r>
            <a:r>
              <a:rPr lang="en-US" altLang="ja-JP" dirty="0" smtClean="0">
                <a:latin typeface="AR P丸ゴシック体M" panose="020B0600010101010101" pitchFamily="50" charset="-128"/>
                <a:ea typeface="AR P丸ゴシック体M" panose="020B0600010101010101" pitchFamily="50" charset="-128"/>
              </a:rPr>
              <a:t/>
            </a:r>
            <a:br>
              <a:rPr lang="en-US" altLang="ja-JP" dirty="0" smtClean="0">
                <a:latin typeface="AR P丸ゴシック体M" panose="020B0600010101010101" pitchFamily="50" charset="-128"/>
                <a:ea typeface="AR P丸ゴシック体M" panose="020B0600010101010101" pitchFamily="50" charset="-128"/>
              </a:rPr>
            </a:br>
            <a:r>
              <a:rPr lang="en-US" altLang="ja-JP" dirty="0" smtClean="0">
                <a:latin typeface="AR P丸ゴシック体M" panose="020B0600010101010101" pitchFamily="50" charset="-128"/>
                <a:ea typeface="AR P丸ゴシック体M" panose="020B0600010101010101" pitchFamily="50" charset="-128"/>
              </a:rPr>
              <a:t/>
            </a:r>
            <a:br>
              <a:rPr lang="en-US" altLang="ja-JP" dirty="0" smtClean="0">
                <a:latin typeface="AR P丸ゴシック体M" panose="020B0600010101010101" pitchFamily="50" charset="-128"/>
                <a:ea typeface="AR P丸ゴシック体M" panose="020B0600010101010101" pitchFamily="50" charset="-128"/>
              </a:rPr>
            </a:br>
            <a:r>
              <a:rPr lang="ja-JP" altLang="en-US" dirty="0" smtClean="0">
                <a:latin typeface="AR P丸ゴシック体M" panose="020B0600010101010101" pitchFamily="50" charset="-128"/>
                <a:ea typeface="AR P丸ゴシック体M" panose="020B0600010101010101" pitchFamily="50" charset="-128"/>
              </a:rPr>
              <a:t>　</a:t>
            </a:r>
            <a:r>
              <a:rPr lang="ja-JP" altLang="en-US" sz="4000" dirty="0" smtClean="0">
                <a:latin typeface="AR P丸ゴシック体M" panose="020B0600010101010101" pitchFamily="50" charset="-128"/>
                <a:ea typeface="AR P丸ゴシック体M" panose="020B0600010101010101" pitchFamily="50" charset="-128"/>
              </a:rPr>
              <a:t>小 平 朋 江</a:t>
            </a:r>
            <a:r>
              <a:rPr lang="en-US" altLang="ja-JP" sz="4000" dirty="0" smtClean="0">
                <a:latin typeface="AR P丸ゴシック体M" panose="020B0600010101010101" pitchFamily="50" charset="-128"/>
                <a:ea typeface="AR P丸ゴシック体M" panose="020B0600010101010101" pitchFamily="50" charset="-128"/>
              </a:rPr>
              <a:t/>
            </a:r>
            <a:br>
              <a:rPr lang="en-US" altLang="ja-JP" sz="4000" dirty="0" smtClean="0">
                <a:latin typeface="AR P丸ゴシック体M" panose="020B0600010101010101" pitchFamily="50" charset="-128"/>
                <a:ea typeface="AR P丸ゴシック体M" panose="020B0600010101010101" pitchFamily="50" charset="-128"/>
              </a:rPr>
            </a:br>
            <a:r>
              <a:rPr lang="ja-JP" altLang="en-US" sz="4000" dirty="0" smtClean="0">
                <a:latin typeface="AR P丸ゴシック体M" panose="020B0600010101010101" pitchFamily="50" charset="-128"/>
                <a:ea typeface="AR P丸ゴシック体M" panose="020B0600010101010101" pitchFamily="50" charset="-128"/>
              </a:rPr>
              <a:t>　いと</a:t>
            </a:r>
            <a:r>
              <a:rPr lang="ja-JP" altLang="en-US" sz="4000" dirty="0" smtClean="0">
                <a:latin typeface="AR P丸ゴシック体M" panose="020B0600010101010101" pitchFamily="50" charset="-128"/>
                <a:ea typeface="AR P丸ゴシック体M"/>
              </a:rPr>
              <a:t>う</a:t>
            </a:r>
            <a:r>
              <a:rPr lang="ja-JP" altLang="en-US" sz="4000" dirty="0" smtClean="0">
                <a:latin typeface="AR P丸ゴシック体M" panose="020B0600010101010101" pitchFamily="50" charset="-128"/>
                <a:ea typeface="AR P丸ゴシック体M" panose="020B0600010101010101" pitchFamily="50" charset="-128"/>
              </a:rPr>
              <a:t>たけひこ</a:t>
            </a:r>
            <a:r>
              <a:rPr lang="en-US" altLang="ja-JP" sz="4000" dirty="0" smtClean="0">
                <a:latin typeface="AR P丸ゴシック体M" panose="020B0600010101010101" pitchFamily="50" charset="-128"/>
                <a:ea typeface="AR P丸ゴシック体M" panose="020B0600010101010101" pitchFamily="50" charset="-128"/>
              </a:rPr>
              <a:t/>
            </a:r>
            <a:br>
              <a:rPr lang="en-US" altLang="ja-JP" sz="4000" dirty="0" smtClean="0">
                <a:latin typeface="AR P丸ゴシック体M" panose="020B0600010101010101" pitchFamily="50" charset="-128"/>
                <a:ea typeface="AR P丸ゴシック体M" panose="020B0600010101010101" pitchFamily="50" charset="-128"/>
              </a:rPr>
            </a:br>
            <a:r>
              <a:rPr lang="en-US" altLang="ja-JP" sz="4000" dirty="0" smtClean="0">
                <a:latin typeface="AR P丸ゴシック体M" panose="020B0600010101010101" pitchFamily="50" charset="-128"/>
                <a:ea typeface="AR P丸ゴシック体M" panose="020B0600010101010101" pitchFamily="50" charset="-128"/>
              </a:rPr>
              <a:t/>
            </a:r>
            <a:br>
              <a:rPr lang="en-US" altLang="ja-JP" sz="4000" dirty="0" smtClean="0">
                <a:latin typeface="AR P丸ゴシック体M" panose="020B0600010101010101" pitchFamily="50" charset="-128"/>
                <a:ea typeface="AR P丸ゴシック体M" panose="020B0600010101010101" pitchFamily="50" charset="-128"/>
              </a:rPr>
            </a:br>
            <a:r>
              <a:rPr lang="en-US" altLang="zh-CN" sz="4000" dirty="0" smtClean="0">
                <a:latin typeface="AR P丸ゴシック体M" panose="020B0600010101010101" pitchFamily="50" charset="-128"/>
                <a:ea typeface="AR P丸ゴシック体M" panose="020B0600010101010101" pitchFamily="50" charset="-128"/>
              </a:rPr>
              <a:t/>
            </a:r>
            <a:br>
              <a:rPr lang="en-US" altLang="zh-CN" sz="4000" dirty="0" smtClean="0">
                <a:latin typeface="AR P丸ゴシック体M" panose="020B0600010101010101" pitchFamily="50" charset="-128"/>
                <a:ea typeface="AR P丸ゴシック体M" panose="020B0600010101010101" pitchFamily="50" charset="-128"/>
              </a:rPr>
            </a:br>
            <a:r>
              <a:rPr lang="ja-JP" altLang="en-US" sz="4000" dirty="0" smtClean="0">
                <a:latin typeface="AR P丸ゴシック体M" panose="020B0600010101010101" pitchFamily="50" charset="-128"/>
                <a:ea typeface="AR P丸ゴシック体M" panose="020B0600010101010101" pitchFamily="50" charset="-128"/>
              </a:rPr>
              <a:t>　　</a:t>
            </a:r>
            <a:r>
              <a:rPr lang="en-US" altLang="zh-CN" sz="3400" dirty="0" smtClean="0">
                <a:latin typeface="AR P丸ゴシック体M" panose="020B0600010101010101" pitchFamily="50" charset="-128"/>
                <a:ea typeface="AR P丸ゴシック体M" panose="020B0600010101010101" pitchFamily="50" charset="-128"/>
              </a:rPr>
              <a:t>2014</a:t>
            </a:r>
            <a:r>
              <a:rPr lang="zh-CN" altLang="en-US" sz="3400" dirty="0" smtClean="0">
                <a:latin typeface="AR P丸ゴシック体M" panose="020B0600010101010101" pitchFamily="50" charset="-128"/>
                <a:ea typeface="AR P丸ゴシック体M" panose="020B0600010101010101" pitchFamily="50" charset="-128"/>
              </a:rPr>
              <a:t>年</a:t>
            </a:r>
            <a:r>
              <a:rPr lang="en-US" altLang="zh-CN" sz="3400" dirty="0" smtClean="0">
                <a:latin typeface="AR P丸ゴシック体M" panose="020B0600010101010101" pitchFamily="50" charset="-128"/>
                <a:ea typeface="AR P丸ゴシック体M" panose="020B0600010101010101" pitchFamily="50" charset="-128"/>
              </a:rPr>
              <a:t>11</a:t>
            </a:r>
            <a:r>
              <a:rPr lang="ja-JP" altLang="en-US" sz="3400" dirty="0" smtClean="0">
                <a:latin typeface="AR P丸ゴシック体M" panose="020B0600010101010101" pitchFamily="50" charset="-128"/>
                <a:ea typeface="AR P丸ゴシック体M" panose="020B0600010101010101" pitchFamily="50" charset="-128"/>
              </a:rPr>
              <a:t>月</a:t>
            </a:r>
            <a:r>
              <a:rPr lang="en-US" altLang="zh-CN" sz="3400" dirty="0" smtClean="0">
                <a:latin typeface="AR P丸ゴシック体M" panose="020B0600010101010101" pitchFamily="50" charset="-128"/>
                <a:ea typeface="AR P丸ゴシック体M" panose="020B0600010101010101" pitchFamily="50" charset="-128"/>
              </a:rPr>
              <a:t>29</a:t>
            </a:r>
            <a:r>
              <a:rPr lang="ja-JP" altLang="en-US" sz="3400" dirty="0" smtClean="0">
                <a:latin typeface="AR P丸ゴシック体M" panose="020B0600010101010101" pitchFamily="50" charset="-128"/>
                <a:ea typeface="AR P丸ゴシック体M" panose="020B0600010101010101" pitchFamily="50" charset="-128"/>
              </a:rPr>
              <a:t>日</a:t>
            </a:r>
            <a:r>
              <a:rPr lang="zh-CN" altLang="en-US" sz="3400" dirty="0" smtClean="0">
                <a:latin typeface="AR P丸ゴシック体M" panose="020B0600010101010101" pitchFamily="50" charset="-128"/>
                <a:ea typeface="AR P丸ゴシック体M" panose="020B0600010101010101" pitchFamily="50" charset="-128"/>
              </a:rPr>
              <a:t>（土</a:t>
            </a:r>
            <a:r>
              <a:rPr lang="ja-JP" altLang="en-US" sz="3400" dirty="0" smtClean="0">
                <a:latin typeface="AR P丸ゴシック体M" panose="020B0600010101010101" pitchFamily="50" charset="-128"/>
                <a:ea typeface="AR P丸ゴシック体M" panose="020B0600010101010101" pitchFamily="50" charset="-128"/>
              </a:rPr>
              <a:t>）示説第</a:t>
            </a:r>
            <a:r>
              <a:rPr lang="en-US" altLang="ja-JP" sz="3400" dirty="0" smtClean="0">
                <a:latin typeface="AR P丸ゴシック体M" panose="020B0600010101010101" pitchFamily="50" charset="-128"/>
                <a:ea typeface="AR P丸ゴシック体M" panose="020B0600010101010101" pitchFamily="50" charset="-128"/>
              </a:rPr>
              <a:t>3</a:t>
            </a:r>
            <a:r>
              <a:rPr lang="ja-JP" altLang="en-US" sz="3400" dirty="0" smtClean="0">
                <a:latin typeface="AR P丸ゴシック体M" panose="020B0600010101010101" pitchFamily="50" charset="-128"/>
                <a:ea typeface="AR P丸ゴシック体M" panose="020B0600010101010101" pitchFamily="50" charset="-128"/>
              </a:rPr>
              <a:t>群</a:t>
            </a:r>
            <a:r>
              <a:rPr lang="en-US" altLang="ja-JP" sz="3400" dirty="0" smtClean="0">
                <a:latin typeface="AR P丸ゴシック体M" panose="020B0600010101010101" pitchFamily="50" charset="-128"/>
                <a:ea typeface="AR P丸ゴシック体M" panose="020B0600010101010101" pitchFamily="50" charset="-128"/>
              </a:rPr>
              <a:t>14:30</a:t>
            </a:r>
            <a:r>
              <a:rPr lang="ja-JP" altLang="en-US" sz="3400" dirty="0" smtClean="0">
                <a:latin typeface="AR P丸ゴシック体M" panose="020B0600010101010101" pitchFamily="50" charset="-128"/>
                <a:ea typeface="AR P丸ゴシック体M" panose="020B0600010101010101" pitchFamily="50" charset="-128"/>
              </a:rPr>
              <a:t>～</a:t>
            </a:r>
            <a:r>
              <a:rPr lang="en-US" altLang="ja-JP" sz="3400" dirty="0" smtClean="0">
                <a:latin typeface="AR P丸ゴシック体M" panose="020B0600010101010101" pitchFamily="50" charset="-128"/>
                <a:ea typeface="AR P丸ゴシック体M" panose="020B0600010101010101" pitchFamily="50" charset="-128"/>
              </a:rPr>
              <a:t>15:10</a:t>
            </a:r>
            <a:r>
              <a:rPr lang="en-US" altLang="zh-CN" sz="4000" dirty="0">
                <a:latin typeface="AR P丸ゴシック体M" panose="020B0600010101010101" pitchFamily="50" charset="-128"/>
                <a:ea typeface="AR P丸ゴシック体M" panose="020B0600010101010101" pitchFamily="50" charset="-128"/>
              </a:rPr>
              <a:t/>
            </a:r>
            <a:br>
              <a:rPr lang="en-US" altLang="zh-CN" sz="4000" dirty="0">
                <a:latin typeface="AR P丸ゴシック体M" panose="020B0600010101010101" pitchFamily="50" charset="-128"/>
                <a:ea typeface="AR P丸ゴシック体M" panose="020B0600010101010101" pitchFamily="50" charset="-128"/>
              </a:rPr>
            </a:br>
            <a:r>
              <a:rPr lang="ja-JP" altLang="en-US" sz="4000" dirty="0" smtClean="0">
                <a:latin typeface="AR P丸ゴシック体M" panose="020B0600010101010101" pitchFamily="50" charset="-128"/>
                <a:ea typeface="AR P丸ゴシック体M" panose="020B0600010101010101" pitchFamily="50" charset="-128"/>
              </a:rPr>
              <a:t>　　</a:t>
            </a:r>
            <a:r>
              <a:rPr lang="zh-CN" altLang="en-US" sz="3600" dirty="0" smtClean="0">
                <a:latin typeface="AR P丸ゴシック体M" panose="020B0600010101010101" pitchFamily="50" charset="-128"/>
                <a:ea typeface="AR P丸ゴシック体M" panose="020B0600010101010101" pitchFamily="50" charset="-128"/>
              </a:rPr>
              <a:t>第</a:t>
            </a:r>
            <a:r>
              <a:rPr lang="en-US" altLang="ja-JP" sz="3600" dirty="0" smtClean="0">
                <a:latin typeface="AR P丸ゴシック体M" panose="020B0600010101010101" pitchFamily="50" charset="-128"/>
                <a:ea typeface="AR P丸ゴシック体M" panose="020B0600010101010101" pitchFamily="50" charset="-128"/>
              </a:rPr>
              <a:t>34</a:t>
            </a:r>
            <a:r>
              <a:rPr lang="zh-CN" altLang="en-US" sz="3600" dirty="0" smtClean="0">
                <a:latin typeface="AR P丸ゴシック体M" panose="020B0600010101010101" pitchFamily="50" charset="-128"/>
                <a:ea typeface="AR P丸ゴシック体M" panose="020B0600010101010101" pitchFamily="50" charset="-128"/>
              </a:rPr>
              <a:t>回日本看護科学学会学術集</a:t>
            </a:r>
            <a:r>
              <a:rPr lang="ja-JP" altLang="en-US" sz="3600" dirty="0" smtClean="0">
                <a:latin typeface="AR P丸ゴシック体M" panose="020B0600010101010101" pitchFamily="50" charset="-128"/>
                <a:ea typeface="AR P丸ゴシック体M" panose="020B0600010101010101" pitchFamily="50" charset="-128"/>
              </a:rPr>
              <a:t>会</a:t>
            </a:r>
            <a:r>
              <a:rPr lang="en-US" altLang="ja-JP" sz="3600" dirty="0" smtClean="0">
                <a:latin typeface="AR P丸ゴシック体M" panose="020B0600010101010101" pitchFamily="50" charset="-128"/>
                <a:ea typeface="AR P丸ゴシック体M" panose="020B0600010101010101" pitchFamily="50" charset="-128"/>
              </a:rPr>
              <a:t>P1-3-23</a:t>
            </a:r>
            <a:r>
              <a:rPr lang="en-US" altLang="zh-CN" sz="4000" dirty="0" smtClean="0">
                <a:latin typeface="AR P丸ゴシック体M" panose="020B0600010101010101" pitchFamily="50" charset="-128"/>
                <a:ea typeface="AR P丸ゴシック体M" panose="020B0600010101010101" pitchFamily="50" charset="-128"/>
              </a:rPr>
              <a:t/>
            </a:r>
            <a:br>
              <a:rPr lang="en-US" altLang="zh-CN" sz="4000" dirty="0" smtClean="0">
                <a:latin typeface="AR P丸ゴシック体M" panose="020B0600010101010101" pitchFamily="50" charset="-128"/>
                <a:ea typeface="AR P丸ゴシック体M" panose="020B0600010101010101" pitchFamily="50" charset="-128"/>
              </a:rPr>
            </a:br>
            <a:r>
              <a:rPr lang="ja-JP" altLang="en-US" sz="4000" dirty="0" smtClean="0">
                <a:latin typeface="AR P丸ゴシック体M" panose="020B0600010101010101" pitchFamily="50" charset="-128"/>
                <a:ea typeface="AR P丸ゴシック体M" panose="020B0600010101010101" pitchFamily="50" charset="-128"/>
              </a:rPr>
              <a:t>　　</a:t>
            </a:r>
            <a:r>
              <a:rPr lang="zh-CN" altLang="en-US" sz="3600" dirty="0" smtClean="0">
                <a:latin typeface="AR P丸ゴシック体M" panose="020B0600010101010101" pitchFamily="50" charset="-128"/>
                <a:ea typeface="AR P丸ゴシック体M" panose="020B0600010101010101" pitchFamily="50" charset="-128"/>
              </a:rPr>
              <a:t>名古屋国際会議場</a:t>
            </a:r>
            <a:r>
              <a:rPr lang="en-US" altLang="ja-JP" sz="3600" dirty="0" smtClean="0">
                <a:latin typeface="AR P丸ゴシック体M" panose="020B0600010101010101" pitchFamily="50" charset="-128"/>
                <a:ea typeface="AR P丸ゴシック体M" panose="020B0600010101010101" pitchFamily="50" charset="-128"/>
              </a:rPr>
              <a:t>1</a:t>
            </a:r>
            <a:r>
              <a:rPr lang="ja-JP" altLang="en-US" sz="3600" dirty="0" smtClean="0">
                <a:latin typeface="AR P丸ゴシック体M" panose="020B0600010101010101" pitchFamily="50" charset="-128"/>
                <a:ea typeface="AR P丸ゴシック体M" panose="020B0600010101010101" pitchFamily="50" charset="-128"/>
              </a:rPr>
              <a:t>号館</a:t>
            </a:r>
            <a:r>
              <a:rPr lang="en-US" altLang="ja-JP" sz="3600" dirty="0" smtClean="0">
                <a:latin typeface="AR P丸ゴシック体M" panose="020B0600010101010101" pitchFamily="50" charset="-128"/>
                <a:ea typeface="AR P丸ゴシック体M" panose="020B0600010101010101" pitchFamily="50" charset="-128"/>
              </a:rPr>
              <a:t>1F</a:t>
            </a:r>
            <a:r>
              <a:rPr lang="ja-JP" altLang="en-US" sz="3600" dirty="0" smtClean="0">
                <a:latin typeface="AR P丸ゴシック体M" panose="020B0600010101010101" pitchFamily="50" charset="-128"/>
                <a:ea typeface="AR P丸ゴシック体M" panose="020B0600010101010101" pitchFamily="50" charset="-128"/>
              </a:rPr>
              <a:t>イベントホール</a:t>
            </a:r>
            <a:r>
              <a:rPr lang="ja-JP" altLang="en-US" sz="4000" dirty="0" smtClean="0">
                <a:latin typeface="AR P丸ゴシック体M" panose="020B0600010101010101" pitchFamily="50" charset="-128"/>
                <a:ea typeface="AR P丸ゴシック体M" panose="020B0600010101010101" pitchFamily="50" charset="-128"/>
              </a:rPr>
              <a:t>　　</a:t>
            </a:r>
            <a:endParaRPr kumimoji="1" lang="ja-JP" altLang="en-US" sz="4000" dirty="0">
              <a:latin typeface="AR P丸ゴシック体M" panose="020B0600010101010101" pitchFamily="50" charset="-128"/>
              <a:ea typeface="AR P丸ゴシック体M" panose="020B0600010101010101" pitchFamily="50" charset="-128"/>
            </a:endParaRPr>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a:t>
            </a:fld>
            <a:endParaRPr kumimoji="1" lang="ja-JP" altLang="en-US"/>
          </a:p>
        </p:txBody>
      </p:sp>
      <p:pic>
        <p:nvPicPr>
          <p:cNvPr id="5" name="Picture 11" descr="保健医療福祉の総合大学　聖隸クリストファー大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564905"/>
            <a:ext cx="5097852" cy="7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639" y="3312666"/>
            <a:ext cx="45354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91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24744"/>
          </a:xfrm>
        </p:spPr>
        <p:txBody>
          <a:bodyPr/>
          <a:lstStyle/>
          <a:p>
            <a:pPr algn="l"/>
            <a:r>
              <a:rPr kumimoji="1" lang="ja-JP" altLang="en-US" dirty="0" smtClean="0"/>
              <a:t>結果 １</a:t>
            </a:r>
            <a:r>
              <a:rPr kumimoji="1" lang="ja-JP" altLang="en-US" sz="3600" dirty="0" smtClean="0"/>
              <a:t>ウテナ</a:t>
            </a:r>
            <a:endParaRPr kumimoji="1" lang="ja-JP" altLang="en-US" sz="3600" dirty="0"/>
          </a:p>
        </p:txBody>
      </p:sp>
      <p:sp>
        <p:nvSpPr>
          <p:cNvPr id="3" name="スライド番号プレースホルダー 2"/>
          <p:cNvSpPr>
            <a:spLocks noGrp="1"/>
          </p:cNvSpPr>
          <p:nvPr>
            <p:ph type="sldNum" sz="quarter" idx="12"/>
          </p:nvPr>
        </p:nvSpPr>
        <p:spPr/>
        <p:txBody>
          <a:bodyPr/>
          <a:lstStyle/>
          <a:p>
            <a:fld id="{B529D045-86DA-4759-A357-3697EE133CB7}" type="slidenum">
              <a:rPr kumimoji="1" lang="ja-JP" altLang="en-US" smtClean="0"/>
              <a:t>10</a:t>
            </a:fld>
            <a:endParaRPr kumimoji="1" lang="ja-JP" altLang="en-US"/>
          </a:p>
        </p:txBody>
      </p:sp>
      <p:pic>
        <p:nvPicPr>
          <p:cNvPr id="4" name="図 3"/>
          <p:cNvPicPr>
            <a:picLocks noChangeAspect="1"/>
          </p:cNvPicPr>
          <p:nvPr/>
        </p:nvPicPr>
        <p:blipFill>
          <a:blip r:embed="rId2"/>
          <a:stretch>
            <a:fillRect/>
          </a:stretch>
        </p:blipFill>
        <p:spPr>
          <a:xfrm>
            <a:off x="3790950" y="1606947"/>
            <a:ext cx="5353050" cy="4267200"/>
          </a:xfrm>
          <a:prstGeom prst="rect">
            <a:avLst/>
          </a:prstGeom>
        </p:spPr>
      </p:pic>
      <p:sp>
        <p:nvSpPr>
          <p:cNvPr id="5" name="テキスト ボックス 4"/>
          <p:cNvSpPr txBox="1"/>
          <p:nvPr/>
        </p:nvSpPr>
        <p:spPr>
          <a:xfrm>
            <a:off x="467544" y="2204864"/>
            <a:ext cx="3074881" cy="1754326"/>
          </a:xfrm>
          <a:prstGeom prst="rect">
            <a:avLst/>
          </a:prstGeom>
          <a:noFill/>
        </p:spPr>
        <p:txBody>
          <a:bodyPr wrap="none" rtlCol="0">
            <a:spAutoFit/>
          </a:bodyPr>
          <a:lstStyle/>
          <a:p>
            <a:r>
              <a:rPr kumimoji="1" lang="ja-JP" altLang="en-US" dirty="0" smtClean="0"/>
              <a:t>ウテナさんの場合</a:t>
            </a:r>
            <a:endParaRPr kumimoji="1" lang="en-US" altLang="ja-JP" dirty="0" smtClean="0"/>
          </a:p>
          <a:p>
            <a:r>
              <a:rPr kumimoji="1" lang="ja-JP" altLang="en-US" dirty="0" smtClean="0"/>
              <a:t>主治医の</a:t>
            </a:r>
            <a:r>
              <a:rPr kumimoji="1" lang="en-US" altLang="ja-JP" dirty="0" smtClean="0"/>
              <a:t>A</a:t>
            </a:r>
            <a:r>
              <a:rPr kumimoji="1" lang="ja-JP" altLang="en-US" dirty="0" smtClean="0"/>
              <a:t>先生の話題が多い</a:t>
            </a:r>
            <a:endParaRPr kumimoji="1" lang="en-US" altLang="ja-JP" dirty="0" smtClean="0"/>
          </a:p>
          <a:p>
            <a:r>
              <a:rPr kumimoji="1" lang="ja-JP" altLang="en-US" dirty="0" smtClean="0"/>
              <a:t>出会う前は「主治医」</a:t>
            </a:r>
            <a:endParaRPr kumimoji="1" lang="en-US" altLang="ja-JP" dirty="0" smtClean="0"/>
          </a:p>
          <a:p>
            <a:r>
              <a:rPr kumimoji="1" lang="ja-JP" altLang="en-US" dirty="0" smtClean="0"/>
              <a:t>手紙では「</a:t>
            </a:r>
            <a:r>
              <a:rPr kumimoji="1" lang="en-US" altLang="ja-JP" dirty="0" smtClean="0"/>
              <a:t>A</a:t>
            </a:r>
            <a:r>
              <a:rPr kumimoji="1" lang="ja-JP" altLang="en-US" dirty="0" smtClean="0"/>
              <a:t>先生」の表現</a:t>
            </a:r>
            <a:endParaRPr kumimoji="1"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1485738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52736"/>
          </a:xfrm>
        </p:spPr>
        <p:txBody>
          <a:bodyPr>
            <a:normAutofit/>
          </a:bodyPr>
          <a:lstStyle/>
          <a:p>
            <a:pPr algn="l"/>
            <a:r>
              <a:rPr kumimoji="1" lang="ja-JP" altLang="en-US" dirty="0" smtClean="0"/>
              <a:t>結果 ２　</a:t>
            </a:r>
            <a:r>
              <a:rPr kumimoji="1" lang="ja-JP" altLang="en-US" sz="3600" dirty="0" smtClean="0"/>
              <a:t>佐野卓志</a:t>
            </a:r>
            <a:endParaRPr kumimoji="1" lang="ja-JP" altLang="en-US" sz="36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11</a:t>
            </a:fld>
            <a:endParaRPr kumimoji="1" lang="ja-JP" altLang="en-US"/>
          </a:p>
        </p:txBody>
      </p:sp>
      <p:pic>
        <p:nvPicPr>
          <p:cNvPr id="3" name="図 2"/>
          <p:cNvPicPr>
            <a:picLocks noChangeAspect="1"/>
          </p:cNvPicPr>
          <p:nvPr/>
        </p:nvPicPr>
        <p:blipFill>
          <a:blip r:embed="rId2"/>
          <a:stretch>
            <a:fillRect/>
          </a:stretch>
        </p:blipFill>
        <p:spPr>
          <a:xfrm>
            <a:off x="2483768" y="1223962"/>
            <a:ext cx="6543675" cy="5314950"/>
          </a:xfrm>
          <a:prstGeom prst="rect">
            <a:avLst/>
          </a:prstGeom>
        </p:spPr>
      </p:pic>
      <p:sp>
        <p:nvSpPr>
          <p:cNvPr id="5" name="テキスト ボックス 4"/>
          <p:cNvSpPr txBox="1"/>
          <p:nvPr/>
        </p:nvSpPr>
        <p:spPr>
          <a:xfrm>
            <a:off x="107505" y="1700808"/>
            <a:ext cx="2376263" cy="2031325"/>
          </a:xfrm>
          <a:prstGeom prst="rect">
            <a:avLst/>
          </a:prstGeom>
          <a:noFill/>
        </p:spPr>
        <p:txBody>
          <a:bodyPr wrap="square" rtlCol="0">
            <a:spAutoFit/>
          </a:bodyPr>
          <a:lstStyle/>
          <a:p>
            <a:r>
              <a:rPr kumimoji="1" lang="ja-JP" altLang="en-US" dirty="0" smtClean="0"/>
              <a:t>子ども時代は「母」「ばあちゃん」</a:t>
            </a:r>
            <a:endParaRPr kumimoji="1" lang="en-US" altLang="ja-JP" dirty="0" smtClean="0"/>
          </a:p>
          <a:p>
            <a:r>
              <a:rPr kumimoji="1" lang="ja-JP" altLang="en-US" dirty="0" smtClean="0"/>
              <a:t>高校から結婚までは「女性」</a:t>
            </a:r>
            <a:endParaRPr kumimoji="1" lang="en-US" altLang="ja-JP" dirty="0" smtClean="0"/>
          </a:p>
          <a:p>
            <a:r>
              <a:rPr kumimoji="1" lang="ja-JP" altLang="en-US" dirty="0" smtClean="0"/>
              <a:t>結婚後は「波津子」「子ども」</a:t>
            </a:r>
            <a:endParaRPr kumimoji="1" lang="en-US" altLang="ja-JP" dirty="0" smtClean="0"/>
          </a:p>
          <a:p>
            <a:r>
              <a:rPr kumimoji="1" lang="ja-JP" altLang="en-US" dirty="0" smtClean="0"/>
              <a:t>が多い</a:t>
            </a:r>
            <a:endParaRPr kumimoji="1" lang="ja-JP" altLang="en-US" dirty="0"/>
          </a:p>
        </p:txBody>
      </p:sp>
    </p:spTree>
    <p:extLst>
      <p:ext uri="{BB962C8B-B14F-4D97-AF65-F5344CB8AC3E}">
        <p14:creationId xmlns:p14="http://schemas.microsoft.com/office/powerpoint/2010/main" val="111531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144000" cy="1052736"/>
          </a:xfrm>
        </p:spPr>
        <p:txBody>
          <a:bodyPr>
            <a:normAutofit/>
          </a:bodyPr>
          <a:lstStyle/>
          <a:p>
            <a:pPr algn="l"/>
            <a:r>
              <a:rPr kumimoji="1" lang="ja-JP" altLang="en-US" dirty="0" smtClean="0"/>
              <a:t>結果 ３　</a:t>
            </a:r>
            <a:r>
              <a:rPr kumimoji="1" lang="ja-JP" altLang="en-US" sz="3600" dirty="0" smtClean="0"/>
              <a:t>松永典子</a:t>
            </a:r>
            <a:endParaRPr kumimoji="1" lang="ja-JP" altLang="en-US" sz="3600" dirty="0"/>
          </a:p>
        </p:txBody>
      </p:sp>
      <p:sp>
        <p:nvSpPr>
          <p:cNvPr id="5" name="スライド番号プレースホルダー 4"/>
          <p:cNvSpPr>
            <a:spLocks noGrp="1"/>
          </p:cNvSpPr>
          <p:nvPr>
            <p:ph type="sldNum" sz="quarter" idx="12"/>
          </p:nvPr>
        </p:nvSpPr>
        <p:spPr/>
        <p:txBody>
          <a:bodyPr/>
          <a:lstStyle/>
          <a:p>
            <a:fld id="{B529D045-86DA-4759-A357-3697EE133CB7}" type="slidenum">
              <a:rPr kumimoji="1" lang="ja-JP" altLang="en-US" smtClean="0"/>
              <a:t>12</a:t>
            </a:fld>
            <a:endParaRPr kumimoji="1" lang="ja-JP" altLang="en-US"/>
          </a:p>
        </p:txBody>
      </p:sp>
      <p:pic>
        <p:nvPicPr>
          <p:cNvPr id="2" name="図 1"/>
          <p:cNvPicPr>
            <a:picLocks noChangeAspect="1"/>
          </p:cNvPicPr>
          <p:nvPr/>
        </p:nvPicPr>
        <p:blipFill>
          <a:blip r:embed="rId2"/>
          <a:stretch>
            <a:fillRect/>
          </a:stretch>
        </p:blipFill>
        <p:spPr>
          <a:xfrm>
            <a:off x="3923928" y="1628374"/>
            <a:ext cx="7128792" cy="4705350"/>
          </a:xfrm>
          <a:prstGeom prst="rect">
            <a:avLst/>
          </a:prstGeom>
        </p:spPr>
      </p:pic>
      <p:sp>
        <p:nvSpPr>
          <p:cNvPr id="3" name="テキスト ボックス 2"/>
          <p:cNvSpPr txBox="1"/>
          <p:nvPr/>
        </p:nvSpPr>
        <p:spPr>
          <a:xfrm>
            <a:off x="179512" y="2204864"/>
            <a:ext cx="4003019" cy="923330"/>
          </a:xfrm>
          <a:prstGeom prst="rect">
            <a:avLst/>
          </a:prstGeom>
          <a:noFill/>
        </p:spPr>
        <p:txBody>
          <a:bodyPr wrap="none" rtlCol="0">
            <a:spAutoFit/>
          </a:bodyPr>
          <a:lstStyle/>
          <a:p>
            <a:r>
              <a:rPr kumimoji="1" lang="ja-JP" altLang="en-US" dirty="0" smtClean="0"/>
              <a:t>養護施設入所時代から</a:t>
            </a:r>
            <a:endParaRPr kumimoji="1" lang="en-US" altLang="ja-JP" dirty="0" smtClean="0"/>
          </a:p>
          <a:p>
            <a:r>
              <a:rPr kumimoji="1" lang="ja-JP" altLang="en-US" dirty="0" smtClean="0"/>
              <a:t>現在まで「施設」が多い</a:t>
            </a:r>
            <a:endParaRPr kumimoji="1" lang="en-US" altLang="ja-JP" dirty="0" smtClean="0"/>
          </a:p>
          <a:p>
            <a:r>
              <a:rPr kumimoji="1" lang="ja-JP" altLang="en-US" dirty="0" smtClean="0"/>
              <a:t>交流のあった「</a:t>
            </a:r>
            <a:r>
              <a:rPr kumimoji="1" lang="en-US" altLang="ja-JP" dirty="0" smtClean="0"/>
              <a:t>H</a:t>
            </a:r>
            <a:r>
              <a:rPr kumimoji="1" lang="ja-JP" altLang="en-US" dirty="0" smtClean="0"/>
              <a:t>さん」「</a:t>
            </a:r>
            <a:r>
              <a:rPr kumimoji="1" lang="en-US" altLang="ja-JP" dirty="0" smtClean="0"/>
              <a:t>M</a:t>
            </a:r>
            <a:r>
              <a:rPr kumimoji="1" lang="ja-JP" altLang="en-US" dirty="0" smtClean="0"/>
              <a:t>ちゃん」の話題</a:t>
            </a:r>
            <a:endParaRPr kumimoji="1" lang="ja-JP" altLang="en-US" dirty="0"/>
          </a:p>
        </p:txBody>
      </p:sp>
    </p:spTree>
    <p:extLst>
      <p:ext uri="{BB962C8B-B14F-4D97-AF65-F5344CB8AC3E}">
        <p14:creationId xmlns:p14="http://schemas.microsoft.com/office/powerpoint/2010/main" val="1006310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24744"/>
          </a:xfrm>
        </p:spPr>
        <p:txBody>
          <a:bodyPr/>
          <a:lstStyle/>
          <a:p>
            <a:pPr algn="l"/>
            <a:r>
              <a:rPr kumimoji="1" lang="ja-JP" altLang="en-US" dirty="0" smtClean="0"/>
              <a:t>結果 ４　</a:t>
            </a:r>
            <a:r>
              <a:rPr kumimoji="1" lang="ja-JP" altLang="en-US" sz="3600" dirty="0" smtClean="0"/>
              <a:t>森 実恵</a:t>
            </a:r>
            <a:endParaRPr kumimoji="1" lang="ja-JP" altLang="en-US" sz="3600" dirty="0"/>
          </a:p>
        </p:txBody>
      </p:sp>
      <p:sp>
        <p:nvSpPr>
          <p:cNvPr id="3" name="スライド番号プレースホルダー 2"/>
          <p:cNvSpPr>
            <a:spLocks noGrp="1"/>
          </p:cNvSpPr>
          <p:nvPr>
            <p:ph type="sldNum" sz="quarter" idx="12"/>
          </p:nvPr>
        </p:nvSpPr>
        <p:spPr/>
        <p:txBody>
          <a:bodyPr/>
          <a:lstStyle/>
          <a:p>
            <a:fld id="{B529D045-86DA-4759-A357-3697EE133CB7}" type="slidenum">
              <a:rPr kumimoji="1" lang="ja-JP" altLang="en-US" smtClean="0"/>
              <a:t>13</a:t>
            </a:fld>
            <a:endParaRPr kumimoji="1" lang="ja-JP" altLang="en-US"/>
          </a:p>
        </p:txBody>
      </p:sp>
      <p:pic>
        <p:nvPicPr>
          <p:cNvPr id="4" name="図 3"/>
          <p:cNvPicPr>
            <a:picLocks noChangeAspect="1"/>
          </p:cNvPicPr>
          <p:nvPr/>
        </p:nvPicPr>
        <p:blipFill>
          <a:blip r:embed="rId2"/>
          <a:stretch>
            <a:fillRect/>
          </a:stretch>
        </p:blipFill>
        <p:spPr>
          <a:xfrm>
            <a:off x="3059832" y="1442134"/>
            <a:ext cx="5869707" cy="5295900"/>
          </a:xfrm>
          <a:prstGeom prst="rect">
            <a:avLst/>
          </a:prstGeom>
        </p:spPr>
      </p:pic>
      <p:sp>
        <p:nvSpPr>
          <p:cNvPr id="5" name="テキスト ボックス 4"/>
          <p:cNvSpPr txBox="1"/>
          <p:nvPr/>
        </p:nvSpPr>
        <p:spPr>
          <a:xfrm>
            <a:off x="899593" y="2708920"/>
            <a:ext cx="2160240" cy="1200329"/>
          </a:xfrm>
          <a:prstGeom prst="rect">
            <a:avLst/>
          </a:prstGeom>
          <a:noFill/>
        </p:spPr>
        <p:txBody>
          <a:bodyPr wrap="square" rtlCol="0">
            <a:spAutoFit/>
          </a:bodyPr>
          <a:lstStyle/>
          <a:p>
            <a:r>
              <a:rPr kumimoji="1" lang="ja-JP" altLang="en-US" dirty="0" smtClean="0"/>
              <a:t>「統合失調症」作家の</a:t>
            </a:r>
            <a:endParaRPr kumimoji="1" lang="en-US" altLang="ja-JP" dirty="0" smtClean="0"/>
          </a:p>
          <a:p>
            <a:r>
              <a:rPr kumimoji="1" lang="ja-JP" altLang="en-US" dirty="0" smtClean="0"/>
              <a:t>「書く」ことの「夢」。「幻聴」の位置づけ。</a:t>
            </a:r>
            <a:endParaRPr kumimoji="1" lang="ja-JP" altLang="en-US" dirty="0"/>
          </a:p>
        </p:txBody>
      </p:sp>
    </p:spTree>
    <p:extLst>
      <p:ext uri="{BB962C8B-B14F-4D97-AF65-F5344CB8AC3E}">
        <p14:creationId xmlns:p14="http://schemas.microsoft.com/office/powerpoint/2010/main" val="377733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52736"/>
          </a:xfrm>
        </p:spPr>
        <p:txBody>
          <a:bodyPr>
            <a:normAutofit/>
          </a:bodyPr>
          <a:lstStyle/>
          <a:p>
            <a:pPr algn="l"/>
            <a:r>
              <a:rPr kumimoji="1" lang="ja-JP" altLang="en-US" dirty="0" smtClean="0"/>
              <a:t>結果 ５　</a:t>
            </a:r>
            <a:r>
              <a:rPr kumimoji="1" lang="ja-JP" altLang="en-US" sz="3600" dirty="0" smtClean="0"/>
              <a:t>北川 剛</a:t>
            </a:r>
            <a:endParaRPr kumimoji="1" lang="ja-JP" altLang="en-US" sz="3600" dirty="0"/>
          </a:p>
        </p:txBody>
      </p:sp>
      <p:sp>
        <p:nvSpPr>
          <p:cNvPr id="3" name="スライド番号プレースホルダー 2"/>
          <p:cNvSpPr>
            <a:spLocks noGrp="1"/>
          </p:cNvSpPr>
          <p:nvPr>
            <p:ph type="sldNum" sz="quarter" idx="12"/>
          </p:nvPr>
        </p:nvSpPr>
        <p:spPr/>
        <p:txBody>
          <a:bodyPr/>
          <a:lstStyle/>
          <a:p>
            <a:fld id="{B529D045-86DA-4759-A357-3697EE133CB7}" type="slidenum">
              <a:rPr kumimoji="1" lang="ja-JP" altLang="en-US" smtClean="0"/>
              <a:t>14</a:t>
            </a:fld>
            <a:endParaRPr kumimoji="1" lang="ja-JP" altLang="en-US"/>
          </a:p>
        </p:txBody>
      </p:sp>
      <p:pic>
        <p:nvPicPr>
          <p:cNvPr id="4" name="図 3"/>
          <p:cNvPicPr>
            <a:picLocks noChangeAspect="1"/>
          </p:cNvPicPr>
          <p:nvPr/>
        </p:nvPicPr>
        <p:blipFill>
          <a:blip r:embed="rId2"/>
          <a:stretch>
            <a:fillRect/>
          </a:stretch>
        </p:blipFill>
        <p:spPr>
          <a:xfrm>
            <a:off x="2915815" y="1090612"/>
            <a:ext cx="6120681" cy="5448300"/>
          </a:xfrm>
          <a:prstGeom prst="rect">
            <a:avLst/>
          </a:prstGeom>
        </p:spPr>
      </p:pic>
      <p:sp>
        <p:nvSpPr>
          <p:cNvPr id="5" name="テキスト ボックス 4"/>
          <p:cNvSpPr txBox="1"/>
          <p:nvPr/>
        </p:nvSpPr>
        <p:spPr>
          <a:xfrm>
            <a:off x="323528" y="1268760"/>
            <a:ext cx="2088231" cy="1477328"/>
          </a:xfrm>
          <a:prstGeom prst="rect">
            <a:avLst/>
          </a:prstGeom>
          <a:noFill/>
        </p:spPr>
        <p:txBody>
          <a:bodyPr wrap="square" rtlCol="0">
            <a:spAutoFit/>
          </a:bodyPr>
          <a:lstStyle/>
          <a:p>
            <a:r>
              <a:rPr kumimoji="1" lang="ja-JP" altLang="en-US" dirty="0" smtClean="0"/>
              <a:t>病気のはなしと</a:t>
            </a:r>
            <a:endParaRPr kumimoji="1" lang="en-US" altLang="ja-JP" dirty="0" smtClean="0"/>
          </a:p>
          <a:p>
            <a:r>
              <a:rPr kumimoji="1" lang="ja-JP" altLang="en-US" dirty="0" smtClean="0"/>
              <a:t>自分のモデルを見つける</a:t>
            </a:r>
            <a:endParaRPr kumimoji="1" lang="en-US" altLang="ja-JP" dirty="0" smtClean="0"/>
          </a:p>
          <a:p>
            <a:r>
              <a:rPr kumimoji="1" lang="ja-JP" altLang="en-US" dirty="0" smtClean="0"/>
              <a:t>社会生活「学校」「社会」「仕事」</a:t>
            </a:r>
            <a:endParaRPr kumimoji="1" lang="ja-JP" altLang="en-US" dirty="0"/>
          </a:p>
        </p:txBody>
      </p:sp>
    </p:spTree>
    <p:extLst>
      <p:ext uri="{BB962C8B-B14F-4D97-AF65-F5344CB8AC3E}">
        <p14:creationId xmlns:p14="http://schemas.microsoft.com/office/powerpoint/2010/main" val="2736889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2276872"/>
          </a:xfrm>
        </p:spPr>
        <p:txBody>
          <a:bodyPr>
            <a:normAutofit/>
          </a:bodyPr>
          <a:lstStyle/>
          <a:p>
            <a:pPr algn="l"/>
            <a:r>
              <a:rPr kumimoji="1" lang="ja-JP" altLang="en-US" dirty="0" smtClean="0"/>
              <a:t>結果</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対応分析</a:t>
            </a:r>
            <a:endParaRPr kumimoji="1" lang="ja-JP"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48680"/>
            <a:ext cx="56197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B529D045-86DA-4759-A357-3697EE133CB7}" type="slidenum">
              <a:rPr kumimoji="1" lang="ja-JP" altLang="en-US" smtClean="0"/>
              <a:t>15</a:t>
            </a:fld>
            <a:endParaRPr kumimoji="1" lang="ja-JP" altLang="en-US"/>
          </a:p>
        </p:txBody>
      </p:sp>
      <p:sp>
        <p:nvSpPr>
          <p:cNvPr id="4" name="テキスト ボックス 3"/>
          <p:cNvSpPr txBox="1"/>
          <p:nvPr/>
        </p:nvSpPr>
        <p:spPr>
          <a:xfrm>
            <a:off x="128477" y="2636912"/>
            <a:ext cx="3219387" cy="1200329"/>
          </a:xfrm>
          <a:prstGeom prst="rect">
            <a:avLst/>
          </a:prstGeom>
          <a:noFill/>
        </p:spPr>
        <p:txBody>
          <a:bodyPr wrap="square" rtlCol="0">
            <a:spAutoFit/>
          </a:bodyPr>
          <a:lstStyle/>
          <a:p>
            <a:r>
              <a:rPr kumimoji="1" lang="ja-JP" altLang="en-US" dirty="0" smtClean="0"/>
              <a:t>佐野の「ぼく」「女性」が特徴的</a:t>
            </a:r>
            <a:endParaRPr kumimoji="1" lang="en-US" altLang="ja-JP" dirty="0" smtClean="0"/>
          </a:p>
          <a:p>
            <a:endParaRPr lang="en-US" altLang="ja-JP" dirty="0"/>
          </a:p>
          <a:p>
            <a:r>
              <a:rPr kumimoji="1" lang="ja-JP" altLang="en-US" dirty="0" smtClean="0"/>
              <a:t>「統合失調症」「幻聴」は共通の話題</a:t>
            </a:r>
            <a:endParaRPr kumimoji="1" lang="ja-JP" altLang="en-US" dirty="0"/>
          </a:p>
        </p:txBody>
      </p:sp>
    </p:spTree>
    <p:extLst>
      <p:ext uri="{BB962C8B-B14F-4D97-AF65-F5344CB8AC3E}">
        <p14:creationId xmlns:p14="http://schemas.microsoft.com/office/powerpoint/2010/main" val="842093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252520" cy="980728"/>
          </a:xfrm>
        </p:spPr>
        <p:txBody>
          <a:bodyPr>
            <a:normAutofit/>
          </a:bodyPr>
          <a:lstStyle/>
          <a:p>
            <a:pPr algn="l"/>
            <a:r>
              <a:rPr kumimoji="1" lang="ja-JP" altLang="en-US" sz="4900" dirty="0" smtClean="0"/>
              <a:t>結果</a:t>
            </a:r>
            <a:r>
              <a:rPr kumimoji="1" lang="ja-JP" altLang="en-US" dirty="0" smtClean="0"/>
              <a:t> </a:t>
            </a:r>
            <a:r>
              <a:rPr kumimoji="1" lang="ja-JP" altLang="en-US" sz="3600" dirty="0" smtClean="0"/>
              <a:t>当事者はどのように</a:t>
            </a:r>
            <a:r>
              <a:rPr lang="ja-JP" altLang="en-US" sz="3600" dirty="0">
                <a:solidFill>
                  <a:srgbClr val="FF0000"/>
                </a:solidFill>
              </a:rPr>
              <a:t>人</a:t>
            </a:r>
            <a:r>
              <a:rPr kumimoji="1" lang="ja-JP" altLang="en-US" sz="3600" dirty="0" smtClean="0"/>
              <a:t>を語るか？</a:t>
            </a:r>
            <a:endParaRPr kumimoji="1" lang="ja-JP" altLang="en-US" sz="3600" dirty="0"/>
          </a:p>
        </p:txBody>
      </p:sp>
      <p:sp>
        <p:nvSpPr>
          <p:cNvPr id="3" name="コンテンツ プレースホルダー 2"/>
          <p:cNvSpPr>
            <a:spLocks noGrp="1"/>
          </p:cNvSpPr>
          <p:nvPr>
            <p:ph idx="1"/>
          </p:nvPr>
        </p:nvSpPr>
        <p:spPr>
          <a:xfrm>
            <a:off x="0" y="1052736"/>
            <a:ext cx="9144000" cy="5688632"/>
          </a:xfrm>
        </p:spPr>
        <p:txBody>
          <a:bodyPr>
            <a:normAutofit fontScale="92500" lnSpcReduction="10000"/>
          </a:bodyPr>
          <a:lstStyle/>
          <a:p>
            <a:r>
              <a:rPr lang="en-US" altLang="ja-JP" sz="2600" dirty="0" smtClean="0"/>
              <a:t>…</a:t>
            </a:r>
            <a:r>
              <a:rPr lang="ja-JP" altLang="en-US" sz="2600" dirty="0" smtClean="0"/>
              <a:t>障害を越えた、なにか社会</a:t>
            </a:r>
            <a:r>
              <a:rPr lang="ja-JP" altLang="en-US" sz="2600" dirty="0"/>
              <a:t>のセーフティーネットワークのようなかけはしとなりたい。地域で社会人として</a:t>
            </a:r>
            <a:r>
              <a:rPr lang="ja-JP" altLang="en-US" sz="2600" dirty="0">
                <a:solidFill>
                  <a:srgbClr val="FF0000"/>
                </a:solidFill>
              </a:rPr>
              <a:t>人</a:t>
            </a:r>
            <a:r>
              <a:rPr lang="ja-JP" altLang="en-US" sz="2600" dirty="0"/>
              <a:t>として、</a:t>
            </a:r>
            <a:r>
              <a:rPr lang="ja-JP" altLang="en-US" sz="2600" dirty="0">
                <a:solidFill>
                  <a:srgbClr val="FF0000"/>
                </a:solidFill>
              </a:rPr>
              <a:t>人</a:t>
            </a:r>
            <a:r>
              <a:rPr lang="ja-JP" altLang="en-US" sz="2600" dirty="0"/>
              <a:t>のために仕事を頑張り、将来につなげる、そう心に誓いました</a:t>
            </a:r>
            <a:r>
              <a:rPr lang="ja-JP" altLang="en-US" sz="2600" dirty="0" smtClean="0"/>
              <a:t>。（</a:t>
            </a:r>
            <a:r>
              <a:rPr kumimoji="1" lang="ja-JP" altLang="en-US" sz="2600" dirty="0" smtClean="0"/>
              <a:t>松永</a:t>
            </a:r>
            <a:r>
              <a:rPr lang="ja-JP" altLang="en-US" sz="2600" dirty="0" smtClean="0"/>
              <a:t>）</a:t>
            </a:r>
            <a:endParaRPr lang="en-US" altLang="ja-JP" sz="2600" dirty="0" smtClean="0"/>
          </a:p>
          <a:p>
            <a:r>
              <a:rPr lang="en-US" altLang="ja-JP" sz="2600" dirty="0" smtClean="0"/>
              <a:t>…</a:t>
            </a:r>
            <a:r>
              <a:rPr lang="ja-JP" altLang="en-US" sz="2600" dirty="0" smtClean="0"/>
              <a:t>この</a:t>
            </a:r>
            <a:r>
              <a:rPr lang="ja-JP" altLang="en-US" sz="2600" dirty="0"/>
              <a:t>生活教室を利用してから、周りの</a:t>
            </a:r>
            <a:r>
              <a:rPr lang="ja-JP" altLang="en-US" sz="2600" dirty="0">
                <a:solidFill>
                  <a:srgbClr val="FF0000"/>
                </a:solidFill>
              </a:rPr>
              <a:t>人</a:t>
            </a:r>
            <a:r>
              <a:rPr lang="ja-JP" altLang="en-US" sz="2600" dirty="0"/>
              <a:t>と一緒に何かをやることが楽しくなり、毎日</a:t>
            </a:r>
            <a:r>
              <a:rPr lang="ja-JP" altLang="en-US" sz="2600" dirty="0">
                <a:solidFill>
                  <a:srgbClr val="FF0000"/>
                </a:solidFill>
              </a:rPr>
              <a:t>人</a:t>
            </a:r>
            <a:r>
              <a:rPr lang="ja-JP" altLang="en-US" sz="2600" dirty="0"/>
              <a:t>と会っていたいと思うようになりました。週１回の教室が、本当に楽しかったです。（</a:t>
            </a:r>
            <a:r>
              <a:rPr lang="ja-JP" altLang="en-US" sz="2600" dirty="0" smtClean="0"/>
              <a:t>北川）</a:t>
            </a:r>
            <a:endParaRPr lang="en-US" altLang="ja-JP" sz="2600" dirty="0" smtClean="0"/>
          </a:p>
          <a:p>
            <a:r>
              <a:rPr lang="ja-JP" altLang="en-US" sz="2600" dirty="0" smtClean="0"/>
              <a:t>いま</a:t>
            </a:r>
            <a:r>
              <a:rPr lang="ja-JP" altLang="en-US" sz="2600" dirty="0"/>
              <a:t>のぼくに幻聴は全くない。幻聴がないということは、</a:t>
            </a:r>
            <a:r>
              <a:rPr lang="ja-JP" altLang="en-US" sz="2600" dirty="0">
                <a:solidFill>
                  <a:srgbClr val="FF0000"/>
                </a:solidFill>
              </a:rPr>
              <a:t>人</a:t>
            </a:r>
            <a:r>
              <a:rPr lang="ja-JP" altLang="en-US" sz="2600" dirty="0"/>
              <a:t>との距離がとれていて、自分と他人の区別が明確についているということだ</a:t>
            </a:r>
            <a:r>
              <a:rPr lang="ja-JP" altLang="en-US" sz="2600" dirty="0" smtClean="0"/>
              <a:t>。</a:t>
            </a:r>
            <a:r>
              <a:rPr lang="en-US" altLang="ja-JP" sz="2600" dirty="0" smtClean="0"/>
              <a:t>…</a:t>
            </a:r>
            <a:r>
              <a:rPr lang="ja-JP" altLang="en-US" sz="2600" dirty="0" smtClean="0"/>
              <a:t>（佐野）</a:t>
            </a:r>
            <a:endParaRPr lang="en-US" altLang="ja-JP" sz="2600" dirty="0" smtClean="0"/>
          </a:p>
          <a:p>
            <a:r>
              <a:rPr lang="en-US" altLang="ja-JP" sz="2600" dirty="0" smtClean="0"/>
              <a:t>…</a:t>
            </a:r>
            <a:r>
              <a:rPr lang="ja-JP" altLang="en-US" sz="2600" dirty="0" smtClean="0"/>
              <a:t>私</a:t>
            </a:r>
            <a:r>
              <a:rPr lang="ja-JP" altLang="en-US" sz="2600" dirty="0"/>
              <a:t>も統合失調症という病をかかえながらも自分なりに生きていきたい、何か</a:t>
            </a:r>
            <a:r>
              <a:rPr lang="ja-JP" altLang="en-US" sz="2600" dirty="0">
                <a:solidFill>
                  <a:srgbClr val="FF0000"/>
                </a:solidFill>
              </a:rPr>
              <a:t>人</a:t>
            </a:r>
            <a:r>
              <a:rPr lang="ja-JP" altLang="en-US" sz="2600" dirty="0"/>
              <a:t>の役にたちながら生を生きたいと思います</a:t>
            </a:r>
            <a:r>
              <a:rPr lang="ja-JP" altLang="en-US" sz="2600" dirty="0" smtClean="0"/>
              <a:t>。（ウテナ）</a:t>
            </a:r>
            <a:endParaRPr lang="en-US" altLang="ja-JP" sz="2600" dirty="0" smtClean="0"/>
          </a:p>
          <a:p>
            <a:r>
              <a:rPr lang="ja-JP" altLang="en-US" sz="2600" dirty="0"/>
              <a:t>幻聴が聴こえる</a:t>
            </a:r>
            <a:r>
              <a:rPr lang="ja-JP" altLang="en-US" sz="2600" dirty="0">
                <a:solidFill>
                  <a:srgbClr val="FF0000"/>
                </a:solidFill>
              </a:rPr>
              <a:t>人</a:t>
            </a:r>
            <a:r>
              <a:rPr lang="ja-JP" altLang="en-US" sz="2600" dirty="0"/>
              <a:t>は幻聴の奴隷になるのではなく、また、幻聴の主人になるのでもなく、幻聴を相棒にすること</a:t>
            </a:r>
            <a:r>
              <a:rPr lang="ja-JP" altLang="en-US" sz="2600" dirty="0" smtClean="0"/>
              <a:t>をおすすめ</a:t>
            </a:r>
            <a:r>
              <a:rPr lang="ja-JP" altLang="en-US" sz="2600" dirty="0"/>
              <a:t>したい</a:t>
            </a:r>
            <a:r>
              <a:rPr lang="ja-JP" altLang="en-US" sz="2600" dirty="0" smtClean="0"/>
              <a:t>。これ</a:t>
            </a:r>
            <a:r>
              <a:rPr lang="ja-JP" altLang="en-US" sz="2600" dirty="0"/>
              <a:t>は</a:t>
            </a:r>
            <a:r>
              <a:rPr lang="ja-JP" altLang="en-US" sz="2600" dirty="0">
                <a:solidFill>
                  <a:srgbClr val="FF0000"/>
                </a:solidFill>
              </a:rPr>
              <a:t>人</a:t>
            </a:r>
            <a:r>
              <a:rPr lang="ja-JP" altLang="en-US" sz="2600" dirty="0"/>
              <a:t>とお金の関係にも似ていて、私達はお金の奴隷でもなく、お金の主人でもないと</a:t>
            </a:r>
            <a:r>
              <a:rPr lang="ja-JP" altLang="en-US" sz="2600" dirty="0" smtClean="0"/>
              <a:t>考えると気が楽になるのではないだろうか。（森）</a:t>
            </a:r>
            <a:endParaRPr kumimoji="1" lang="ja-JP" altLang="en-US" sz="26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16</a:t>
            </a:fld>
            <a:endParaRPr kumimoji="1" lang="ja-JP" altLang="en-US"/>
          </a:p>
        </p:txBody>
      </p:sp>
    </p:spTree>
    <p:extLst>
      <p:ext uri="{BB962C8B-B14F-4D97-AF65-F5344CB8AC3E}">
        <p14:creationId xmlns:p14="http://schemas.microsoft.com/office/powerpoint/2010/main" val="2769584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64704"/>
          </a:xfrm>
        </p:spPr>
        <p:txBody>
          <a:bodyPr>
            <a:normAutofit fontScale="90000"/>
          </a:bodyPr>
          <a:lstStyle/>
          <a:p>
            <a:pPr algn="l"/>
            <a:r>
              <a:rPr kumimoji="1" lang="ja-JP" altLang="en-US" sz="4900" dirty="0" smtClean="0"/>
              <a:t>結果</a:t>
            </a:r>
            <a:r>
              <a:rPr kumimoji="1" lang="ja-JP" altLang="en-US" dirty="0" smtClean="0"/>
              <a:t> </a:t>
            </a:r>
            <a:r>
              <a:rPr kumimoji="1" lang="ja-JP" altLang="en-US" sz="4000" dirty="0" smtClean="0"/>
              <a:t>当事者はどのように</a:t>
            </a:r>
            <a:r>
              <a:rPr lang="ja-JP" altLang="en-US" sz="4000" dirty="0" smtClean="0">
                <a:solidFill>
                  <a:srgbClr val="FF0000"/>
                </a:solidFill>
              </a:rPr>
              <a:t>自分</a:t>
            </a:r>
            <a:r>
              <a:rPr kumimoji="1" lang="ja-JP" altLang="en-US" sz="4000" dirty="0" smtClean="0"/>
              <a:t>を語るか？</a:t>
            </a:r>
            <a:endParaRPr kumimoji="1" lang="ja-JP" altLang="en-US" sz="4000" dirty="0"/>
          </a:p>
        </p:txBody>
      </p:sp>
      <p:sp>
        <p:nvSpPr>
          <p:cNvPr id="3" name="コンテンツ プレースホルダー 2"/>
          <p:cNvSpPr>
            <a:spLocks noGrp="1"/>
          </p:cNvSpPr>
          <p:nvPr>
            <p:ph idx="1"/>
          </p:nvPr>
        </p:nvSpPr>
        <p:spPr>
          <a:xfrm>
            <a:off x="35496" y="692696"/>
            <a:ext cx="9108504" cy="6165304"/>
          </a:xfrm>
        </p:spPr>
        <p:txBody>
          <a:bodyPr>
            <a:noAutofit/>
          </a:bodyPr>
          <a:lstStyle/>
          <a:p>
            <a:r>
              <a:rPr lang="en-US" altLang="ja-JP" sz="2000" dirty="0" smtClean="0"/>
              <a:t>…</a:t>
            </a:r>
            <a:r>
              <a:rPr lang="ja-JP" altLang="en-US" sz="2000" dirty="0" smtClean="0"/>
              <a:t>上司</a:t>
            </a:r>
            <a:r>
              <a:rPr lang="ja-JP" altLang="en-US" sz="2000" dirty="0"/>
              <a:t>のＡ氏は、パソコンでつけている私の日誌に、毎日いろいろな細かい感想を書いてくれ、その言葉は温かいもので、一人で掃除をしていて辛かった</a:t>
            </a:r>
            <a:r>
              <a:rPr lang="ja-JP" altLang="en-US" sz="2000" dirty="0">
                <a:solidFill>
                  <a:srgbClr val="FF0000"/>
                </a:solidFill>
              </a:rPr>
              <a:t>自分</a:t>
            </a:r>
            <a:r>
              <a:rPr lang="ja-JP" altLang="en-US" sz="2000" dirty="0"/>
              <a:t>の救いにも、かなりなりました。また、月に１回面接をしてもらい、私の話をよく聞いてくれ、意見や希望も言えて、ここにいて間違いではない、</a:t>
            </a:r>
            <a:r>
              <a:rPr lang="ja-JP" altLang="en-US" sz="2000" dirty="0">
                <a:solidFill>
                  <a:srgbClr val="FF0000"/>
                </a:solidFill>
              </a:rPr>
              <a:t>自分</a:t>
            </a:r>
            <a:r>
              <a:rPr lang="ja-JP" altLang="en-US" sz="2000" dirty="0"/>
              <a:t>は存在しているのだと実感しました。（</a:t>
            </a:r>
            <a:r>
              <a:rPr lang="ja-JP" altLang="en-US" sz="2000" dirty="0" smtClean="0"/>
              <a:t>松永）</a:t>
            </a:r>
            <a:endParaRPr lang="en-US" altLang="ja-JP" sz="2000" dirty="0" smtClean="0"/>
          </a:p>
          <a:p>
            <a:r>
              <a:rPr lang="ja-JP" altLang="en-US" sz="2000" dirty="0"/>
              <a:t>地域活動支援センターを利用して同じ病気の人たちを見ていると、</a:t>
            </a:r>
            <a:r>
              <a:rPr lang="ja-JP" altLang="en-US" sz="2000" dirty="0">
                <a:solidFill>
                  <a:srgbClr val="FF0000"/>
                </a:solidFill>
              </a:rPr>
              <a:t>自分</a:t>
            </a:r>
            <a:r>
              <a:rPr lang="ja-JP" altLang="en-US" sz="2000" dirty="0"/>
              <a:t>と共通した部分で困っているところを見たりできたので、病気を客観的に見ることができて病気への理解が深まりました</a:t>
            </a:r>
            <a:r>
              <a:rPr lang="ja-JP" altLang="en-US" sz="2000" dirty="0" smtClean="0"/>
              <a:t>。（北川）</a:t>
            </a:r>
            <a:endParaRPr lang="en-US" altLang="ja-JP" sz="2000" dirty="0" smtClean="0"/>
          </a:p>
          <a:p>
            <a:r>
              <a:rPr lang="en-US" altLang="ja-JP" sz="2000" dirty="0" smtClean="0"/>
              <a:t>…</a:t>
            </a:r>
            <a:r>
              <a:rPr lang="ja-JP" altLang="en-US" sz="2000" dirty="0" smtClean="0"/>
              <a:t>「統合</a:t>
            </a:r>
            <a:r>
              <a:rPr lang="ja-JP" altLang="en-US" sz="2000" dirty="0"/>
              <a:t>失調症になって</a:t>
            </a:r>
            <a:r>
              <a:rPr lang="ja-JP" altLang="en-US" sz="2000" dirty="0" smtClean="0"/>
              <a:t>良かった」と</a:t>
            </a:r>
            <a:r>
              <a:rPr lang="ja-JP" altLang="en-US" sz="2000" dirty="0">
                <a:solidFill>
                  <a:srgbClr val="FF0000"/>
                </a:solidFill>
              </a:rPr>
              <a:t>自分</a:t>
            </a:r>
            <a:r>
              <a:rPr lang="ja-JP" altLang="en-US" sz="2000" dirty="0"/>
              <a:t>でつぶやいて</a:t>
            </a:r>
            <a:r>
              <a:rPr lang="ja-JP" altLang="en-US" sz="2000" dirty="0" smtClean="0"/>
              <a:t>みた。</a:t>
            </a:r>
            <a:r>
              <a:rPr lang="en-US" altLang="ja-JP" sz="2000" dirty="0" smtClean="0"/>
              <a:t>…</a:t>
            </a:r>
            <a:r>
              <a:rPr lang="ja-JP" altLang="en-US" sz="2000" dirty="0" smtClean="0"/>
              <a:t>「今</a:t>
            </a:r>
            <a:r>
              <a:rPr lang="ja-JP" altLang="en-US" sz="2000" dirty="0"/>
              <a:t>のままでいい、病気になって</a:t>
            </a:r>
            <a:r>
              <a:rPr lang="ja-JP" altLang="en-US" sz="2000" dirty="0" smtClean="0"/>
              <a:t>良かった」と</a:t>
            </a:r>
            <a:r>
              <a:rPr lang="ja-JP" altLang="en-US" sz="2000" dirty="0"/>
              <a:t>いうこと</a:t>
            </a:r>
            <a:r>
              <a:rPr lang="ja-JP" altLang="en-US" sz="2000" dirty="0" smtClean="0"/>
              <a:t>は「</a:t>
            </a:r>
            <a:r>
              <a:rPr lang="ja-JP" altLang="en-US" sz="2000" dirty="0" smtClean="0">
                <a:solidFill>
                  <a:srgbClr val="FF0000"/>
                </a:solidFill>
              </a:rPr>
              <a:t>自分</a:t>
            </a:r>
            <a:r>
              <a:rPr lang="ja-JP" altLang="en-US" sz="2000" dirty="0"/>
              <a:t>は意外と幸せ</a:t>
            </a:r>
            <a:r>
              <a:rPr lang="ja-JP" altLang="en-US" sz="2000" dirty="0" smtClean="0"/>
              <a:t>だ」と</a:t>
            </a:r>
            <a:r>
              <a:rPr lang="ja-JP" altLang="en-US" sz="2000" dirty="0"/>
              <a:t>いうことの気づきではないかと思う。苦しんだことも、やがて時が来て過ぎ去れば、一つの経験値となる。</a:t>
            </a:r>
            <a:r>
              <a:rPr lang="ja-JP" altLang="en-US" sz="2000" dirty="0" smtClean="0"/>
              <a:t>（佐野）</a:t>
            </a:r>
            <a:endParaRPr lang="en-US" altLang="ja-JP" sz="2000" dirty="0" smtClean="0"/>
          </a:p>
          <a:p>
            <a:r>
              <a:rPr lang="en-US" altLang="ja-JP" sz="2000" dirty="0"/>
              <a:t>…</a:t>
            </a:r>
            <a:r>
              <a:rPr lang="ja-JP" altLang="en-US" sz="2000" dirty="0"/>
              <a:t>私も統合失調症という病をかかえながらも</a:t>
            </a:r>
            <a:r>
              <a:rPr lang="ja-JP" altLang="en-US" sz="2000" dirty="0">
                <a:solidFill>
                  <a:srgbClr val="FF0000"/>
                </a:solidFill>
              </a:rPr>
              <a:t>自分</a:t>
            </a:r>
            <a:r>
              <a:rPr lang="ja-JP" altLang="en-US" sz="2000" dirty="0"/>
              <a:t>なりに生きていきたい、何か人の役にたちながら生を生きたいと</a:t>
            </a:r>
            <a:r>
              <a:rPr lang="ja-JP" altLang="en-US" sz="2000" dirty="0" smtClean="0"/>
              <a:t>思います。（ウテナ）</a:t>
            </a:r>
            <a:endParaRPr lang="en-US" altLang="ja-JP" sz="2000" dirty="0" smtClean="0"/>
          </a:p>
          <a:p>
            <a:r>
              <a:rPr lang="ja-JP" altLang="en-US" sz="2000" dirty="0"/>
              <a:t>シングルマザーで精神病、でも夢はかなう。</a:t>
            </a:r>
            <a:r>
              <a:rPr lang="ja-JP" altLang="en-US" sz="2000" dirty="0">
                <a:solidFill>
                  <a:srgbClr val="FF0000"/>
                </a:solidFill>
              </a:rPr>
              <a:t>自分</a:t>
            </a:r>
            <a:r>
              <a:rPr lang="ja-JP" altLang="en-US" sz="2000" dirty="0"/>
              <a:t>の中にあきらめない心、前向きな心、楽天的な心が</a:t>
            </a:r>
            <a:r>
              <a:rPr lang="ja-JP" altLang="en-US" sz="2000" dirty="0" smtClean="0"/>
              <a:t>あれば</a:t>
            </a:r>
            <a:r>
              <a:rPr lang="en-US" altLang="ja-JP" sz="2000" dirty="0" smtClean="0"/>
              <a:t>…</a:t>
            </a:r>
            <a:r>
              <a:rPr lang="ja-JP" altLang="en-US" sz="2000" dirty="0" smtClean="0"/>
              <a:t>「夢</a:t>
            </a:r>
            <a:r>
              <a:rPr lang="ja-JP" altLang="en-US" sz="2000" dirty="0"/>
              <a:t>は逃げない、逃げるのはいつも</a:t>
            </a:r>
            <a:r>
              <a:rPr lang="ja-JP" altLang="en-US" sz="2000" dirty="0">
                <a:solidFill>
                  <a:srgbClr val="FF0000"/>
                </a:solidFill>
              </a:rPr>
              <a:t>自分</a:t>
            </a:r>
            <a:r>
              <a:rPr lang="ja-JP" altLang="en-US" sz="2000" dirty="0" smtClean="0"/>
              <a:t>だ」</a:t>
            </a:r>
            <a:r>
              <a:rPr lang="ja-JP" altLang="en-US" sz="2000" dirty="0" smtClean="0">
                <a:solidFill>
                  <a:srgbClr val="FF0000"/>
                </a:solidFill>
              </a:rPr>
              <a:t>自分</a:t>
            </a:r>
            <a:r>
              <a:rPr lang="ja-JP" altLang="en-US" sz="2000" dirty="0"/>
              <a:t>さえ逃げなければ、一歩ずつでも夢に近づいていくことは、どんな人にとっても可能なことである</a:t>
            </a:r>
            <a:r>
              <a:rPr lang="ja-JP" altLang="en-US" sz="2000" dirty="0" smtClean="0"/>
              <a:t>。（森）</a:t>
            </a:r>
            <a:endParaRPr kumimoji="1" lang="ja-JP" altLang="en-US" sz="20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17</a:t>
            </a:fld>
            <a:endParaRPr kumimoji="1" lang="ja-JP" altLang="en-US"/>
          </a:p>
        </p:txBody>
      </p:sp>
    </p:spTree>
    <p:extLst>
      <p:ext uri="{BB962C8B-B14F-4D97-AF65-F5344CB8AC3E}">
        <p14:creationId xmlns:p14="http://schemas.microsoft.com/office/powerpoint/2010/main" val="3341337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64704"/>
          </a:xfrm>
        </p:spPr>
        <p:txBody>
          <a:bodyPr/>
          <a:lstStyle/>
          <a:p>
            <a:pPr algn="l"/>
            <a:r>
              <a:rPr lang="ja-JP" altLang="en-US" dirty="0" smtClean="0"/>
              <a:t>考察</a:t>
            </a:r>
            <a:endParaRPr kumimoji="1" lang="ja-JP" altLang="en-US" dirty="0"/>
          </a:p>
        </p:txBody>
      </p:sp>
      <p:sp>
        <p:nvSpPr>
          <p:cNvPr id="3" name="コンテンツ プレースホルダー 2"/>
          <p:cNvSpPr>
            <a:spLocks noGrp="1"/>
          </p:cNvSpPr>
          <p:nvPr>
            <p:ph idx="1"/>
          </p:nvPr>
        </p:nvSpPr>
        <p:spPr>
          <a:xfrm>
            <a:off x="107504" y="836712"/>
            <a:ext cx="9001000" cy="5976663"/>
          </a:xfrm>
        </p:spPr>
        <p:txBody>
          <a:bodyPr>
            <a:normAutofit fontScale="92500" lnSpcReduction="10000"/>
          </a:bodyPr>
          <a:lstStyle/>
          <a:p>
            <a:r>
              <a:rPr lang="en-US" altLang="ja-JP" sz="3600" dirty="0" smtClean="0"/>
              <a:t>5</a:t>
            </a:r>
            <a:r>
              <a:rPr lang="ja-JP" altLang="en-US" sz="3600" dirty="0"/>
              <a:t>人の当事者は自分と人間関係</a:t>
            </a:r>
            <a:r>
              <a:rPr lang="ja-JP" altLang="en-US" sz="3600" dirty="0" smtClean="0"/>
              <a:t>に</a:t>
            </a:r>
            <a:endParaRPr lang="en-US" altLang="ja-JP" sz="3600" dirty="0" smtClean="0"/>
          </a:p>
          <a:p>
            <a:pPr marL="0" indent="0">
              <a:buNone/>
            </a:pPr>
            <a:r>
              <a:rPr lang="ja-JP" altLang="en-US" sz="3600" dirty="0" smtClean="0"/>
              <a:t>　ついて述べて</a:t>
            </a:r>
            <a:r>
              <a:rPr lang="ja-JP" altLang="en-US" sz="3600" dirty="0"/>
              <a:t>いる点が大きな</a:t>
            </a:r>
            <a:r>
              <a:rPr lang="ja-JP" altLang="en-US" sz="3600" dirty="0" smtClean="0"/>
              <a:t>共通点</a:t>
            </a:r>
            <a:endParaRPr lang="en-US" altLang="ja-JP" sz="3600" dirty="0" smtClean="0"/>
          </a:p>
          <a:p>
            <a:pPr marL="0" indent="0">
              <a:buNone/>
            </a:pPr>
            <a:r>
              <a:rPr lang="ja-JP" altLang="en-US" sz="3600" dirty="0"/>
              <a:t>　</a:t>
            </a:r>
            <a:r>
              <a:rPr lang="ja-JP" altLang="en-US" sz="3600" dirty="0" smtClean="0"/>
              <a:t>であった。</a:t>
            </a:r>
            <a:endParaRPr lang="en-US" altLang="ja-JP" sz="3600" dirty="0" smtClean="0"/>
          </a:p>
          <a:p>
            <a:endParaRPr lang="en-US" altLang="ja-JP" sz="3600" dirty="0" smtClean="0"/>
          </a:p>
          <a:p>
            <a:r>
              <a:rPr lang="ja-JP" altLang="en-US" sz="3600" dirty="0" smtClean="0"/>
              <a:t>著者</a:t>
            </a:r>
            <a:r>
              <a:rPr lang="ja-JP" altLang="en-US" sz="3600" dirty="0"/>
              <a:t>毎の多様な使用単語から、病いを抱えながら自分の人生や生活を取り戻している回復の姿が現れた</a:t>
            </a:r>
            <a:r>
              <a:rPr lang="ja-JP" altLang="en-US" sz="3600" dirty="0" smtClean="0"/>
              <a:t>。</a:t>
            </a:r>
            <a:endParaRPr lang="en-US" altLang="ja-JP" sz="3600" dirty="0" smtClean="0"/>
          </a:p>
          <a:p>
            <a:endParaRPr lang="en-US" altLang="ja-JP" sz="3600" dirty="0" smtClean="0"/>
          </a:p>
          <a:p>
            <a:r>
              <a:rPr lang="ja-JP" altLang="en-US" sz="3600" dirty="0" smtClean="0"/>
              <a:t>本書</a:t>
            </a:r>
            <a:r>
              <a:rPr lang="ja-JP" altLang="en-US" sz="3600" dirty="0"/>
              <a:t>は</a:t>
            </a:r>
            <a:r>
              <a:rPr lang="en-US" altLang="ja-JP" sz="3600" dirty="0"/>
              <a:t>1</a:t>
            </a:r>
            <a:r>
              <a:rPr lang="ja-JP" altLang="en-US" sz="3600" dirty="0"/>
              <a:t>冊で複数の個別性ある統合失調症を持つ人の回復の姿を知ることのできる優れた闘病記である</a:t>
            </a:r>
            <a:r>
              <a:rPr lang="ja-JP" altLang="en-US" sz="3600" dirty="0" smtClean="0"/>
              <a:t>。</a:t>
            </a:r>
            <a:endParaRPr lang="en-US" altLang="ja-JP" sz="3600" dirty="0" smtClean="0"/>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18</a:t>
            </a:fld>
            <a:endParaRPr kumimoji="1" lang="ja-JP" altLang="en-US"/>
          </a:p>
        </p:txBody>
      </p:sp>
      <p:pic>
        <p:nvPicPr>
          <p:cNvPr id="5" name="Picture 2" descr="当事者が語る精神障害とのつきあい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4624"/>
            <a:ext cx="1876028" cy="275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690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23130"/>
            <a:ext cx="6948264" cy="627870"/>
          </a:xfrm>
        </p:spPr>
        <p:txBody>
          <a:bodyPr>
            <a:noAutofit/>
          </a:bodyPr>
          <a:lstStyle/>
          <a:p>
            <a:pPr algn="l"/>
            <a:r>
              <a:rPr lang="ja-JP" altLang="en-US" dirty="0"/>
              <a:t>考察</a:t>
            </a:r>
            <a:endParaRPr kumimoji="1" lang="ja-JP" altLang="en-US" dirty="0"/>
          </a:p>
        </p:txBody>
      </p:sp>
      <p:sp>
        <p:nvSpPr>
          <p:cNvPr id="3" name="コンテンツ プレースホルダー 2"/>
          <p:cNvSpPr>
            <a:spLocks noGrp="1"/>
          </p:cNvSpPr>
          <p:nvPr>
            <p:ph idx="1"/>
          </p:nvPr>
        </p:nvSpPr>
        <p:spPr>
          <a:xfrm>
            <a:off x="-1" y="692696"/>
            <a:ext cx="6917699" cy="6165304"/>
          </a:xfrm>
        </p:spPr>
        <p:txBody>
          <a:bodyPr>
            <a:normAutofit fontScale="55000" lnSpcReduction="20000"/>
          </a:bodyPr>
          <a:lstStyle/>
          <a:p>
            <a:pPr marL="0" indent="0">
              <a:buNone/>
            </a:pPr>
            <a:endParaRPr lang="en-US" altLang="ja-JP" dirty="0" smtClean="0"/>
          </a:p>
          <a:p>
            <a:r>
              <a:rPr lang="ja-JP" altLang="en-US" sz="4400" dirty="0" smtClean="0"/>
              <a:t>新た</a:t>
            </a:r>
            <a:r>
              <a:rPr lang="ja-JP" altLang="en-US" sz="4400" dirty="0"/>
              <a:t>な回復</a:t>
            </a:r>
            <a:r>
              <a:rPr lang="ja-JP" altLang="en-US" sz="4400" dirty="0" smtClean="0"/>
              <a:t>概念</a:t>
            </a:r>
            <a:endParaRPr lang="en-US" altLang="ja-JP" sz="4400" dirty="0" smtClean="0"/>
          </a:p>
          <a:p>
            <a:pPr marL="0" indent="0">
              <a:buNone/>
            </a:pPr>
            <a:r>
              <a:rPr lang="ja-JP" altLang="en-US" sz="4400" dirty="0" smtClean="0"/>
              <a:t>　「</a:t>
            </a:r>
            <a:r>
              <a:rPr lang="ja-JP" altLang="en-US" sz="4400" dirty="0"/>
              <a:t>精神障害をもつ方々の手記活動から</a:t>
            </a:r>
            <a:r>
              <a:rPr lang="ja-JP" altLang="en-US" sz="4400" dirty="0" smtClean="0"/>
              <a:t>生まれた」</a:t>
            </a:r>
            <a:endParaRPr lang="en-US" altLang="ja-JP" sz="4400" dirty="0" smtClean="0"/>
          </a:p>
          <a:p>
            <a:pPr marL="0" indent="0">
              <a:buNone/>
            </a:pPr>
            <a:endParaRPr lang="en-US" altLang="ja-JP" sz="4400" dirty="0" smtClean="0"/>
          </a:p>
          <a:p>
            <a:r>
              <a:rPr lang="ja-JP" altLang="en-US" sz="4400" dirty="0" smtClean="0"/>
              <a:t>当事者</a:t>
            </a:r>
            <a:r>
              <a:rPr lang="ja-JP" altLang="en-US" sz="4400" dirty="0"/>
              <a:t>の</a:t>
            </a:r>
            <a:r>
              <a:rPr lang="ja-JP" altLang="en-US" sz="4400" dirty="0" smtClean="0"/>
              <a:t>ナラティブ</a:t>
            </a:r>
            <a:endParaRPr lang="en-US" altLang="ja-JP" sz="4400" dirty="0" smtClean="0"/>
          </a:p>
          <a:p>
            <a:pPr marL="0" indent="0">
              <a:buNone/>
            </a:pPr>
            <a:r>
              <a:rPr lang="ja-JP" altLang="en-US" sz="4400" dirty="0" smtClean="0"/>
              <a:t>　「リカバリー</a:t>
            </a:r>
            <a:r>
              <a:rPr lang="ja-JP" altLang="en-US" sz="4400" dirty="0"/>
              <a:t>の</a:t>
            </a:r>
            <a:r>
              <a:rPr lang="ja-JP" altLang="en-US" sz="4400" dirty="0" smtClean="0"/>
              <a:t>ヒント満載」　</a:t>
            </a:r>
            <a:endParaRPr lang="en-US" altLang="ja-JP" sz="4400" dirty="0" smtClean="0"/>
          </a:p>
          <a:p>
            <a:pPr marL="0" indent="0">
              <a:buNone/>
            </a:pPr>
            <a:r>
              <a:rPr lang="ja-JP" altLang="en-US" sz="4400" dirty="0" smtClean="0"/>
              <a:t>　　　　　　</a:t>
            </a:r>
            <a:endParaRPr lang="en-US" altLang="ja-JP" sz="4400" dirty="0"/>
          </a:p>
          <a:p>
            <a:pPr marL="0" indent="0">
              <a:buNone/>
            </a:pPr>
            <a:r>
              <a:rPr lang="ja-JP" altLang="en-US" sz="4400" dirty="0" smtClean="0"/>
              <a:t>・　回復の過程</a:t>
            </a:r>
            <a:endParaRPr lang="en-US" altLang="ja-JP" sz="4400" dirty="0" smtClean="0"/>
          </a:p>
          <a:p>
            <a:pPr marL="0" indent="0">
              <a:buNone/>
            </a:pPr>
            <a:r>
              <a:rPr lang="ja-JP" altLang="en-US" sz="4400" dirty="0"/>
              <a:t>　</a:t>
            </a:r>
            <a:r>
              <a:rPr lang="ja-JP" altLang="en-US" sz="4400" dirty="0" smtClean="0"/>
              <a:t>「人によってそれぞれ個別的で、行き</a:t>
            </a:r>
            <a:r>
              <a:rPr lang="ja-JP" altLang="en-US" sz="4400" dirty="0" err="1" smtClean="0"/>
              <a:t>つ戻りつの</a:t>
            </a:r>
            <a:endParaRPr lang="en-US" altLang="ja-JP" sz="4400" dirty="0" smtClean="0"/>
          </a:p>
          <a:p>
            <a:pPr marL="0" indent="0">
              <a:buNone/>
            </a:pPr>
            <a:r>
              <a:rPr lang="ja-JP" altLang="en-US" sz="4400" dirty="0"/>
              <a:t>　　</a:t>
            </a:r>
            <a:r>
              <a:rPr lang="ja-JP" altLang="en-US" sz="4400" dirty="0" smtClean="0"/>
              <a:t>紆余曲折の道筋を重ねる。それでも比較的共通</a:t>
            </a:r>
            <a:r>
              <a:rPr lang="ja-JP" altLang="en-US" sz="4400" dirty="0"/>
              <a:t>　</a:t>
            </a:r>
            <a:endParaRPr lang="en-US" altLang="ja-JP" sz="4400" dirty="0" smtClean="0"/>
          </a:p>
          <a:p>
            <a:pPr marL="0" indent="0">
              <a:buNone/>
            </a:pPr>
            <a:r>
              <a:rPr lang="ja-JP" altLang="en-US" sz="4400" dirty="0" smtClean="0"/>
              <a:t>　　する諸点がある。」</a:t>
            </a:r>
            <a:r>
              <a:rPr lang="ja-JP" altLang="en-US" sz="4400" dirty="0"/>
              <a:t>　</a:t>
            </a:r>
            <a:r>
              <a:rPr lang="ja-JP" altLang="en-US" sz="4400" dirty="0" smtClean="0"/>
              <a:t>　　　　　　　　　   （野中</a:t>
            </a:r>
            <a:r>
              <a:rPr lang="en-US" altLang="ja-JP" sz="4400" dirty="0"/>
              <a:t>,2011</a:t>
            </a:r>
            <a:r>
              <a:rPr lang="ja-JP" altLang="en-US" sz="4400" dirty="0"/>
              <a:t>）</a:t>
            </a:r>
            <a:endParaRPr lang="en-US" altLang="ja-JP" sz="4400" dirty="0"/>
          </a:p>
          <a:p>
            <a:pPr marL="0" indent="0">
              <a:buNone/>
            </a:pPr>
            <a:r>
              <a:rPr lang="ja-JP" altLang="en-US" sz="4400" dirty="0" smtClean="0"/>
              <a:t>　　　　　　　　　　　　　　　</a:t>
            </a:r>
            <a:endParaRPr lang="en-US" altLang="ja-JP" sz="4400" dirty="0"/>
          </a:p>
          <a:p>
            <a:pPr marL="0" indent="0">
              <a:buNone/>
            </a:pPr>
            <a:r>
              <a:rPr lang="ja-JP" altLang="en-US" sz="4400" dirty="0" smtClean="0"/>
              <a:t>・ 「</a:t>
            </a:r>
            <a:r>
              <a:rPr lang="ja-JP" altLang="en-US" sz="4400" dirty="0"/>
              <a:t>治療して</a:t>
            </a:r>
            <a:r>
              <a:rPr lang="en-US" altLang="ja-JP" sz="4400" dirty="0"/>
              <a:t>『</a:t>
            </a:r>
            <a:r>
              <a:rPr lang="ja-JP" altLang="en-US" sz="4400" dirty="0"/>
              <a:t>病気</a:t>
            </a:r>
            <a:r>
              <a:rPr lang="en-US" altLang="ja-JP" sz="4400" dirty="0"/>
              <a:t>』</a:t>
            </a:r>
            <a:r>
              <a:rPr lang="ja-JP" altLang="en-US" sz="4400" dirty="0"/>
              <a:t>自体をなくしてしまう</a:t>
            </a:r>
            <a:r>
              <a:rPr lang="ja-JP" altLang="en-US" sz="4400" dirty="0" smtClean="0"/>
              <a:t>ことを</a:t>
            </a:r>
            <a:r>
              <a:rPr lang="ja-JP" altLang="en-US" sz="4400" dirty="0"/>
              <a:t>意識</a:t>
            </a:r>
            <a:r>
              <a:rPr lang="ja-JP" altLang="en-US" sz="4400" dirty="0" smtClean="0"/>
              <a:t>」</a:t>
            </a:r>
            <a:endParaRPr lang="en-US" altLang="ja-JP" sz="4400" dirty="0" smtClean="0"/>
          </a:p>
          <a:p>
            <a:pPr marL="0" indent="0">
              <a:buNone/>
            </a:pPr>
            <a:r>
              <a:rPr lang="ja-JP" altLang="en-US" sz="4400" dirty="0" smtClean="0"/>
              <a:t>　するのではない、「</a:t>
            </a:r>
            <a:r>
              <a:rPr lang="ja-JP" altLang="en-US" sz="4400" dirty="0"/>
              <a:t>こうした</a:t>
            </a:r>
            <a:r>
              <a:rPr lang="ja-JP" altLang="en-US" sz="4400" dirty="0" smtClean="0"/>
              <a:t>あり方</a:t>
            </a:r>
            <a:r>
              <a:rPr lang="ja-JP" altLang="en-US" sz="4400" dirty="0"/>
              <a:t>は</a:t>
            </a:r>
            <a:r>
              <a:rPr lang="en-US" altLang="ja-JP" sz="4400" dirty="0"/>
              <a:t>『</a:t>
            </a:r>
            <a:r>
              <a:rPr lang="ja-JP" altLang="en-US" sz="4400" dirty="0"/>
              <a:t>リカバリー（</a:t>
            </a:r>
            <a:r>
              <a:rPr lang="ja-JP" altLang="en-US" sz="4400" dirty="0" smtClean="0"/>
              <a:t>回</a:t>
            </a:r>
            <a:endParaRPr lang="en-US" altLang="ja-JP" sz="4400" dirty="0" smtClean="0"/>
          </a:p>
          <a:p>
            <a:pPr marL="0" indent="0">
              <a:buNone/>
            </a:pPr>
            <a:r>
              <a:rPr lang="ja-JP" altLang="en-US" sz="4400" dirty="0" smtClean="0"/>
              <a:t>　復</a:t>
            </a:r>
            <a:r>
              <a:rPr lang="ja-JP" altLang="en-US" sz="4400" dirty="0"/>
              <a:t>）</a:t>
            </a:r>
            <a:r>
              <a:rPr lang="en-US" altLang="ja-JP" sz="4400" dirty="0" smtClean="0"/>
              <a:t>』</a:t>
            </a:r>
            <a:r>
              <a:rPr lang="ja-JP" altLang="en-US" sz="4400" dirty="0" smtClean="0"/>
              <a:t>という言葉</a:t>
            </a:r>
            <a:r>
              <a:rPr lang="ja-JP" altLang="en-US" sz="4400" dirty="0"/>
              <a:t>で議論され、</a:t>
            </a:r>
            <a:r>
              <a:rPr lang="ja-JP" altLang="en-US" sz="4400" dirty="0" smtClean="0"/>
              <a:t>注目される」 </a:t>
            </a:r>
            <a:endParaRPr lang="en-US" altLang="ja-JP" sz="4400" dirty="0" smtClean="0"/>
          </a:p>
          <a:p>
            <a:pPr marL="0" indent="0">
              <a:buNone/>
            </a:pPr>
            <a:r>
              <a:rPr lang="ja-JP" altLang="en-US" sz="4400" dirty="0"/>
              <a:t>　</a:t>
            </a:r>
            <a:r>
              <a:rPr lang="ja-JP" altLang="en-US" sz="4400" dirty="0" smtClean="0"/>
              <a:t>　　　　　　　　　　　　　　　　　　　　　　　　（野中</a:t>
            </a:r>
            <a:r>
              <a:rPr lang="en-US" altLang="ja-JP" sz="4400" dirty="0" smtClean="0"/>
              <a:t>,2012</a:t>
            </a:r>
            <a:r>
              <a:rPr lang="ja-JP" altLang="en-US" sz="4400" dirty="0" smtClean="0"/>
              <a:t>）</a:t>
            </a:r>
            <a:endParaRPr lang="en-US" altLang="ja-JP" sz="4400" dirty="0" smtClean="0"/>
          </a:p>
          <a:p>
            <a:pPr marL="0" indent="0">
              <a:buNone/>
            </a:pPr>
            <a:endParaRPr lang="en-US" altLang="ja-JP" sz="4000" dirty="0" smtClean="0"/>
          </a:p>
          <a:p>
            <a:pPr marL="0" indent="0">
              <a:buNone/>
            </a:pPr>
            <a:endParaRPr lang="en-US" altLang="ja-JP" sz="2800" dirty="0" smtClean="0"/>
          </a:p>
          <a:p>
            <a:endParaRPr lang="ja-JP" altLang="en-US" dirty="0"/>
          </a:p>
          <a:p>
            <a:pPr marL="0" indent="0">
              <a:buNone/>
            </a:pPr>
            <a:endParaRPr kumimoji="1" lang="ja-JP" alt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699" y="3140968"/>
            <a:ext cx="2195736"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3" y="123130"/>
            <a:ext cx="2195737" cy="28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998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53752"/>
            <a:ext cx="8229600" cy="710952"/>
          </a:xfrm>
        </p:spPr>
        <p:txBody>
          <a:bodyPr>
            <a:noAutofit/>
          </a:bodyPr>
          <a:lstStyle/>
          <a:p>
            <a:pPr algn="l"/>
            <a:r>
              <a:rPr kumimoji="1" lang="ja-JP" altLang="en-US" dirty="0" smtClean="0"/>
              <a:t>問題</a:t>
            </a:r>
            <a:endParaRPr kumimoji="1" lang="ja-JP" altLang="en-US" dirty="0"/>
          </a:p>
        </p:txBody>
      </p:sp>
      <p:sp>
        <p:nvSpPr>
          <p:cNvPr id="3" name="コンテンツ プレースホルダー 2"/>
          <p:cNvSpPr>
            <a:spLocks noGrp="1"/>
          </p:cNvSpPr>
          <p:nvPr>
            <p:ph idx="1"/>
          </p:nvPr>
        </p:nvSpPr>
        <p:spPr>
          <a:xfrm>
            <a:off x="107504" y="908720"/>
            <a:ext cx="6120680" cy="5949280"/>
          </a:xfrm>
        </p:spPr>
        <p:txBody>
          <a:bodyPr>
            <a:normAutofit fontScale="25000" lnSpcReduction="20000"/>
          </a:bodyPr>
          <a:lstStyle/>
          <a:p>
            <a:r>
              <a:rPr lang="ja-JP" altLang="en-US" sz="11200" dirty="0" smtClean="0"/>
              <a:t>小平・いとう（</a:t>
            </a:r>
            <a:r>
              <a:rPr lang="en-US" altLang="ja-JP" sz="11200" dirty="0" smtClean="0"/>
              <a:t>2012</a:t>
            </a:r>
            <a:r>
              <a:rPr lang="ja-JP" altLang="en-US" sz="11200" dirty="0" smtClean="0"/>
              <a:t>）は、統合失調症闘病記を検索収集し</a:t>
            </a:r>
            <a:r>
              <a:rPr lang="en-US" altLang="ja-JP" sz="11200" dirty="0" smtClean="0"/>
              <a:t>217</a:t>
            </a:r>
            <a:r>
              <a:rPr lang="ja-JP" altLang="en-US" sz="11200" dirty="0" smtClean="0"/>
              <a:t>冊の闘病記リストを作成した。　　　　　　　　　　　</a:t>
            </a:r>
            <a:r>
              <a:rPr lang="ja-JP" altLang="en-US" sz="11200" dirty="0" smtClean="0">
                <a:solidFill>
                  <a:srgbClr val="FF0000"/>
                </a:solidFill>
              </a:rPr>
              <a:t>⇒</a:t>
            </a:r>
            <a:endParaRPr lang="en-US" altLang="ja-JP" sz="8600" dirty="0" smtClean="0"/>
          </a:p>
          <a:p>
            <a:r>
              <a:rPr lang="ja-JP" altLang="en-US" sz="11200" dirty="0" smtClean="0"/>
              <a:t>小平・いとう（</a:t>
            </a:r>
            <a:r>
              <a:rPr lang="en-US" altLang="ja-JP" sz="11200" dirty="0" smtClean="0"/>
              <a:t>2013</a:t>
            </a:r>
            <a:r>
              <a:rPr lang="ja-JP" altLang="en-US" sz="11200" dirty="0" smtClean="0"/>
              <a:t>）は、統合失調症闘病記</a:t>
            </a:r>
            <a:r>
              <a:rPr lang="en-US" altLang="ja-JP" sz="11200" dirty="0" smtClean="0"/>
              <a:t>217</a:t>
            </a:r>
            <a:r>
              <a:rPr lang="ja-JP" altLang="en-US" sz="11200" dirty="0"/>
              <a:t>冊</a:t>
            </a:r>
            <a:r>
              <a:rPr lang="ja-JP" altLang="en-US" sz="11200" dirty="0" smtClean="0"/>
              <a:t>のタイトル分析をテキストマイニングで行い、「生きる」に注目し時代的変遷を確認した。　　　　　　</a:t>
            </a:r>
            <a:r>
              <a:rPr lang="ja-JP" altLang="en-US" sz="9600" dirty="0" smtClean="0">
                <a:solidFill>
                  <a:srgbClr val="FF0000"/>
                </a:solidFill>
              </a:rPr>
              <a:t>⇒</a:t>
            </a:r>
            <a:endParaRPr lang="en-US" altLang="ja-JP" sz="8600" dirty="0" smtClean="0"/>
          </a:p>
          <a:p>
            <a:r>
              <a:rPr lang="ja-JP" altLang="en-US" sz="11200" dirty="0" smtClean="0"/>
              <a:t>テキストマイニングをめぐって、谷山ら（</a:t>
            </a:r>
            <a:r>
              <a:rPr lang="en-US" altLang="ja-JP" sz="11200" dirty="0" smtClean="0"/>
              <a:t>2013</a:t>
            </a:r>
            <a:r>
              <a:rPr lang="ja-JP" altLang="en-US" sz="11200" dirty="0" smtClean="0"/>
              <a:t>）は「みんなの気持ち」の可視化に言及した。いとう（</a:t>
            </a:r>
            <a:r>
              <a:rPr lang="en-US" altLang="ja-JP" sz="11200" dirty="0" smtClean="0"/>
              <a:t>2013</a:t>
            </a:r>
            <a:r>
              <a:rPr lang="ja-JP" altLang="en-US" sz="11200" dirty="0" smtClean="0"/>
              <a:t>）は「事実をあぶり出す」ことに、服部（</a:t>
            </a:r>
            <a:r>
              <a:rPr lang="en-US" altLang="ja-JP" sz="11200" dirty="0" smtClean="0"/>
              <a:t>2010</a:t>
            </a:r>
            <a:r>
              <a:rPr lang="ja-JP" altLang="en-US" sz="11200" dirty="0" smtClean="0"/>
              <a:t>）は「人の意識を超えた処理を可能</a:t>
            </a:r>
            <a:r>
              <a:rPr lang="ja-JP" altLang="en-US" sz="11200" dirty="0"/>
              <a:t>に</a:t>
            </a:r>
            <a:r>
              <a:rPr lang="ja-JP" altLang="en-US" sz="11200" dirty="0" smtClean="0"/>
              <a:t>する」としている。</a:t>
            </a:r>
            <a:endParaRPr lang="en-US" altLang="ja-JP" sz="8600" dirty="0" smtClean="0"/>
          </a:p>
          <a:p>
            <a:r>
              <a:rPr lang="ja-JP" altLang="en-US" sz="11200" dirty="0" smtClean="0"/>
              <a:t>テキストマイニングを活用して当事者の回復の語りを分析</a:t>
            </a:r>
            <a:r>
              <a:rPr lang="ja-JP" altLang="en-US" sz="11200" dirty="0"/>
              <a:t>できないか？</a:t>
            </a:r>
            <a:endParaRPr lang="en-US" altLang="ja-JP" sz="11200" dirty="0" smtClean="0"/>
          </a:p>
          <a:p>
            <a:pPr marL="0" indent="0">
              <a:buNone/>
            </a:pPr>
            <a:r>
              <a:rPr lang="ja-JP" altLang="en-US" sz="3900" dirty="0" smtClean="0"/>
              <a:t>　　</a:t>
            </a:r>
            <a:r>
              <a:rPr lang="ja-JP" altLang="en-US" sz="3900" dirty="0"/>
              <a:t>　</a:t>
            </a:r>
            <a:r>
              <a:rPr lang="ja-JP" altLang="en-US" sz="3900" dirty="0" smtClean="0"/>
              <a:t>　　　　　　　　　　　　　　 </a:t>
            </a:r>
            <a:endParaRPr lang="en-US" altLang="ja-JP" sz="3900" dirty="0">
              <a:solidFill>
                <a:srgbClr val="FF0000"/>
              </a:solidFill>
            </a:endParaRPr>
          </a:p>
          <a:p>
            <a:pPr marL="0" indent="0">
              <a:buNone/>
            </a:pPr>
            <a:r>
              <a:rPr lang="ja-JP" altLang="en-US" dirty="0" smtClean="0"/>
              <a:t>　　　　　　　　</a:t>
            </a:r>
            <a:endParaRPr kumimoji="1" lang="ja-JP" altLang="en-US" dirty="0"/>
          </a:p>
        </p:txBody>
      </p:sp>
      <p:graphicFrame>
        <p:nvGraphicFramePr>
          <p:cNvPr id="4" name="オブジェクト 3"/>
          <p:cNvGraphicFramePr>
            <a:graphicFrameLocks noGrp="1" noChangeAspect="1"/>
          </p:cNvGraphicFramePr>
          <p:nvPr>
            <p:extLst>
              <p:ext uri="{D42A27DB-BD31-4B8C-83A1-F6EECF244321}">
                <p14:modId xmlns:p14="http://schemas.microsoft.com/office/powerpoint/2010/main" val="1269111851"/>
              </p:ext>
            </p:extLst>
          </p:nvPr>
        </p:nvGraphicFramePr>
        <p:xfrm>
          <a:off x="6441267" y="3284984"/>
          <a:ext cx="2402671" cy="3205052"/>
        </p:xfrm>
        <a:graphic>
          <a:graphicData uri="http://schemas.openxmlformats.org/presentationml/2006/ole">
            <mc:AlternateContent xmlns:mc="http://schemas.openxmlformats.org/markup-compatibility/2006">
              <mc:Choice xmlns:v="urn:schemas-microsoft-com:vml" Requires="v">
                <p:oleObj spid="_x0000_s1066" name="Document" r:id="rId4" imgW="4475112" imgH="6322510" progId="Word.Document.8">
                  <p:embed/>
                </p:oleObj>
              </mc:Choice>
              <mc:Fallback>
                <p:oleObj name="Document" r:id="rId4" imgW="4475112" imgH="6322510"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267" y="3284984"/>
                        <a:ext cx="2402671" cy="3205052"/>
                      </a:xfrm>
                      <a:prstGeom prst="rect">
                        <a:avLst/>
                      </a:prstGeom>
                      <a:noFill/>
                      <a:ln>
                        <a:noFill/>
                      </a:ln>
                    </p:spPr>
                  </p:pic>
                </p:oleObj>
              </mc:Fallback>
            </mc:AlternateContent>
          </a:graphicData>
        </a:graphic>
      </p:graphicFrame>
      <p:sp>
        <p:nvSpPr>
          <p:cNvPr id="5" name="スライド番号プレースホルダー 4"/>
          <p:cNvSpPr>
            <a:spLocks noGrp="1"/>
          </p:cNvSpPr>
          <p:nvPr>
            <p:ph type="sldNum" sz="quarter" idx="12"/>
          </p:nvPr>
        </p:nvSpPr>
        <p:spPr/>
        <p:txBody>
          <a:bodyPr/>
          <a:lstStyle/>
          <a:p>
            <a:fld id="{FBD0D641-B719-4818-9904-9C2408900B48}" type="slidenum">
              <a:rPr kumimoji="1" lang="ja-JP" altLang="en-US" smtClean="0"/>
              <a:t>2</a:t>
            </a:fld>
            <a:endParaRPr kumimoji="1" lang="ja-JP" altLang="en-US"/>
          </a:p>
        </p:txBody>
      </p:sp>
      <p:pic>
        <p:nvPicPr>
          <p:cNvPr id="7" name="Picture 3" descr="C:\Users\tomoe-k\Desktop\心理科学P2013_1116_14393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05894"/>
            <a:ext cx="2376264" cy="294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338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16632"/>
            <a:ext cx="8928992" cy="6741368"/>
          </a:xfrm>
        </p:spPr>
        <p:txBody>
          <a:bodyPr>
            <a:normAutofit/>
          </a:bodyPr>
          <a:lstStyle/>
          <a:p>
            <a:pPr marL="0" indent="0">
              <a:buNone/>
            </a:pPr>
            <a:r>
              <a:rPr kumimoji="1" lang="en-US" altLang="ja-JP" dirty="0" smtClean="0"/>
              <a:t>【</a:t>
            </a:r>
            <a:r>
              <a:rPr lang="ja-JP" altLang="en-US" dirty="0"/>
              <a:t>これまで</a:t>
            </a:r>
            <a:r>
              <a:rPr lang="ja-JP" altLang="en-US" dirty="0" smtClean="0"/>
              <a:t>に取り組んだ関連の研究</a:t>
            </a:r>
            <a:r>
              <a:rPr kumimoji="1" lang="en-US" altLang="ja-JP" dirty="0" smtClean="0"/>
              <a:t>】</a:t>
            </a:r>
          </a:p>
          <a:p>
            <a:pPr marL="0" indent="0">
              <a:buNone/>
            </a:pPr>
            <a:r>
              <a:rPr lang="ja-JP" altLang="en-US" sz="2000" dirty="0" smtClean="0"/>
              <a:t>●</a:t>
            </a:r>
            <a:r>
              <a:rPr lang="ja-JP" altLang="ja-JP" sz="2000" dirty="0" smtClean="0"/>
              <a:t>小平</a:t>
            </a:r>
            <a:r>
              <a:rPr lang="ja-JP" altLang="ja-JP" sz="2000" dirty="0"/>
              <a:t>朋江・いとうたけひこ・大高庸平（</a:t>
            </a:r>
            <a:r>
              <a:rPr lang="en-US" altLang="ja-JP" sz="2000" dirty="0"/>
              <a:t>2010</a:t>
            </a:r>
            <a:r>
              <a:rPr lang="ja-JP" altLang="ja-JP" sz="2000" dirty="0"/>
              <a:t>）</a:t>
            </a:r>
            <a:r>
              <a:rPr lang="ja-JP" altLang="ja-JP" sz="2000" dirty="0" smtClean="0"/>
              <a:t>．統合</a:t>
            </a:r>
            <a:r>
              <a:rPr lang="ja-JP" altLang="ja-JP" sz="2000" dirty="0"/>
              <a:t>失調症の闘病記の分析：古川奈都子『心を病むってどういうこと？：精神病の体験者より』の構造の</a:t>
            </a:r>
            <a:r>
              <a:rPr lang="ja-JP" altLang="ja-JP" sz="2000" dirty="0" smtClean="0"/>
              <a:t>テキストマイニング</a:t>
            </a:r>
            <a:r>
              <a:rPr lang="ja-JP" altLang="en-US" sz="2000" dirty="0" smtClean="0"/>
              <a:t>　</a:t>
            </a:r>
            <a:r>
              <a:rPr lang="ja-JP" altLang="ja-JP" sz="2000" dirty="0" smtClean="0"/>
              <a:t>日本</a:t>
            </a:r>
            <a:r>
              <a:rPr lang="ja-JP" altLang="ja-JP" sz="2000" dirty="0"/>
              <a:t>精神保健看護学</a:t>
            </a:r>
            <a:r>
              <a:rPr lang="ja-JP" altLang="ja-JP" sz="2000" dirty="0" smtClean="0"/>
              <a:t>会誌</a:t>
            </a:r>
            <a:r>
              <a:rPr lang="ja-JP" altLang="en-US" sz="2000" dirty="0" smtClean="0"/>
              <a:t>　</a:t>
            </a:r>
            <a:r>
              <a:rPr lang="en-US" altLang="ja-JP" sz="2000" b="1" dirty="0" smtClean="0"/>
              <a:t>19(2</a:t>
            </a:r>
            <a:r>
              <a:rPr lang="en-US" altLang="ja-JP" sz="2000" b="1" dirty="0"/>
              <a:t>)</a:t>
            </a:r>
            <a:r>
              <a:rPr lang="en-US" altLang="ja-JP" sz="2000" dirty="0"/>
              <a:t>, 10-21</a:t>
            </a:r>
            <a:r>
              <a:rPr lang="en-US" altLang="ja-JP" sz="2000" dirty="0" smtClean="0"/>
              <a:t>.</a:t>
            </a:r>
          </a:p>
          <a:p>
            <a:pPr marL="0" indent="0">
              <a:buNone/>
            </a:pPr>
            <a:r>
              <a:rPr lang="ja-JP" altLang="en-US" sz="2000" dirty="0" smtClean="0"/>
              <a:t>●小平朋江・いとうたけひこ（</a:t>
            </a:r>
            <a:r>
              <a:rPr lang="en-US" altLang="ja-JP" sz="2000" dirty="0" smtClean="0"/>
              <a:t>2012</a:t>
            </a:r>
            <a:r>
              <a:rPr lang="ja-JP" altLang="en-US" sz="2000" dirty="0" smtClean="0"/>
              <a:t>）「当事者が主人公」の実践のあり方を考える：　統合失調症当事者によるナラティブを手がかりに　いとうたけひこ（編）コミュニティ援助への展望　角川学芸出版　</a:t>
            </a:r>
            <a:r>
              <a:rPr lang="en-US" altLang="ja-JP" sz="2000" dirty="0" smtClean="0"/>
              <a:t>Pp.70-94.</a:t>
            </a:r>
            <a:endParaRPr kumimoji="1" lang="en-US" altLang="ja-JP" sz="2000" dirty="0" smtClean="0"/>
          </a:p>
          <a:p>
            <a:pPr marL="0" indent="0">
              <a:buNone/>
            </a:pPr>
            <a:r>
              <a:rPr lang="ja-JP" altLang="en-US" sz="2000" dirty="0" smtClean="0"/>
              <a:t>●小平</a:t>
            </a:r>
            <a:r>
              <a:rPr lang="ja-JP" altLang="en-US" sz="2000" dirty="0"/>
              <a:t>朋江・いとうたけひこ </a:t>
            </a:r>
            <a:r>
              <a:rPr lang="en-US" altLang="ja-JP" sz="2000" dirty="0"/>
              <a:t>(2013) </a:t>
            </a:r>
            <a:r>
              <a:rPr lang="ja-JP" altLang="en-US" sz="2000" dirty="0"/>
              <a:t>ナラティブ教材を用いた精神看護学授業での統合失調症のイメージの変化：テキストマイニングによる特徴語と評価語の分析　日本精神保健看護学会誌</a:t>
            </a:r>
            <a:r>
              <a:rPr lang="en-US" altLang="ja-JP" sz="2000" dirty="0"/>
              <a:t>, </a:t>
            </a:r>
            <a:r>
              <a:rPr lang="en-US" altLang="ja-JP" sz="2000" b="1" dirty="0"/>
              <a:t>22(2), </a:t>
            </a:r>
            <a:r>
              <a:rPr lang="en-US" altLang="ja-JP" sz="2000" dirty="0"/>
              <a:t>68-74</a:t>
            </a:r>
            <a:r>
              <a:rPr lang="en-US" altLang="ja-JP" sz="2000" dirty="0" smtClean="0"/>
              <a:t>.</a:t>
            </a:r>
          </a:p>
          <a:p>
            <a:pPr marL="0" indent="0">
              <a:buNone/>
            </a:pPr>
            <a:r>
              <a:rPr lang="ja-JP" altLang="en-US" sz="2000" dirty="0"/>
              <a:t>●小平朋江・いとうたけひこ </a:t>
            </a:r>
            <a:r>
              <a:rPr lang="en-US" altLang="ja-JP" sz="2000" dirty="0"/>
              <a:t>(2013) 『</a:t>
            </a:r>
            <a:r>
              <a:rPr lang="ja-JP" altLang="en-US" sz="2000" dirty="0"/>
              <a:t>こころの病を生きる：統合失調症患者と精神科医師の往復書簡</a:t>
            </a:r>
            <a:r>
              <a:rPr lang="en-US" altLang="ja-JP" sz="2000" dirty="0"/>
              <a:t>』</a:t>
            </a:r>
            <a:r>
              <a:rPr lang="ja-JP" altLang="en-US" sz="2000" dirty="0"/>
              <a:t>の当事者と医者の語りのテキストマイニング　第</a:t>
            </a:r>
            <a:r>
              <a:rPr lang="en-US" altLang="ja-JP" sz="2000" dirty="0"/>
              <a:t>33</a:t>
            </a:r>
            <a:r>
              <a:rPr lang="ja-JP" altLang="en-US" sz="2000" dirty="0"/>
              <a:t>回日本看護科学学会学術集会講演集</a:t>
            </a:r>
            <a:r>
              <a:rPr lang="en-US" altLang="ja-JP" sz="2000" dirty="0"/>
              <a:t>,p639</a:t>
            </a:r>
            <a:r>
              <a:rPr lang="en-US" altLang="ja-JP" sz="2000" dirty="0" smtClean="0"/>
              <a:t>.</a:t>
            </a:r>
          </a:p>
          <a:p>
            <a:pPr marL="0" indent="0">
              <a:buNone/>
            </a:pPr>
            <a:r>
              <a:rPr lang="ja-JP" altLang="en-US" sz="2000" dirty="0" smtClean="0"/>
              <a:t>●小平朋江・いとうたけひこ </a:t>
            </a:r>
            <a:r>
              <a:rPr lang="en-US" altLang="ja-JP" sz="2000" dirty="0" smtClean="0"/>
              <a:t>(2014) </a:t>
            </a:r>
            <a:r>
              <a:rPr lang="ja-JP" altLang="en-US" sz="2000" dirty="0" smtClean="0"/>
              <a:t>統合失調症の闘病記における回復の語りのテキストマイニング：ナラティブ</a:t>
            </a:r>
            <a:r>
              <a:rPr lang="ja-JP" altLang="en-US" sz="2000" dirty="0" smtClean="0">
                <a:latin typeface="+mj-ea"/>
                <a:ea typeface="+mj-ea"/>
              </a:rPr>
              <a:t>教材としての教育的意義　</a:t>
            </a:r>
            <a:r>
              <a:rPr lang="zh-CN" altLang="en-US" sz="2000" dirty="0" smtClean="0">
                <a:latin typeface="ＭＳ Ｐゴシック" panose="020B0600070205080204" pitchFamily="50" charset="-128"/>
                <a:ea typeface="ＭＳ Ｐゴシック" panose="020B0600070205080204" pitchFamily="50" charset="-128"/>
              </a:rPr>
              <a:t>日本看護学教育学会第</a:t>
            </a:r>
            <a:r>
              <a:rPr lang="en-US" altLang="zh-CN" sz="2000" dirty="0" smtClean="0">
                <a:latin typeface="ＭＳ Ｐゴシック" panose="020B0600070205080204" pitchFamily="50" charset="-128"/>
                <a:ea typeface="ＭＳ Ｐゴシック" panose="020B0600070205080204" pitchFamily="50" charset="-128"/>
              </a:rPr>
              <a:t>24</a:t>
            </a:r>
            <a:r>
              <a:rPr lang="zh-CN" altLang="en-US" sz="2000" dirty="0" smtClean="0">
                <a:latin typeface="ＭＳ Ｐゴシック" panose="020B0600070205080204" pitchFamily="50" charset="-128"/>
                <a:ea typeface="ＭＳ Ｐゴシック" panose="020B0600070205080204" pitchFamily="50" charset="-128"/>
              </a:rPr>
              <a:t>回学術集会講演集</a:t>
            </a:r>
            <a:r>
              <a:rPr lang="en-US" altLang="zh-CN" sz="2000" dirty="0" smtClean="0">
                <a:latin typeface="ＭＳ Ｐゴシック" panose="020B0600070205080204" pitchFamily="50" charset="-128"/>
                <a:ea typeface="ＭＳ Ｐゴシック" panose="020B0600070205080204" pitchFamily="50" charset="-128"/>
              </a:rPr>
              <a:t>,</a:t>
            </a:r>
            <a:r>
              <a:rPr lang="en-US" altLang="ja-JP" sz="2000" smtClean="0">
                <a:latin typeface="+mj-ea"/>
                <a:ea typeface="+mj-ea"/>
              </a:rPr>
              <a:t>p224</a:t>
            </a:r>
            <a:r>
              <a:rPr lang="en-US" altLang="zh-CN" sz="2000" smtClean="0">
                <a:latin typeface="+mj-ea"/>
                <a:ea typeface="+mj-ea"/>
              </a:rPr>
              <a:t>.</a:t>
            </a:r>
            <a:endParaRPr lang="en-US" altLang="ja-JP" sz="2000" dirty="0"/>
          </a:p>
          <a:p>
            <a:pPr marL="0" indent="0">
              <a:buNone/>
            </a:pPr>
            <a:r>
              <a:rPr lang="ja-JP" altLang="en-US" sz="2000" dirty="0" smtClean="0"/>
              <a:t>●小平朋江・いとうたけひこ </a:t>
            </a:r>
            <a:r>
              <a:rPr lang="en-US" altLang="ja-JP" sz="2000" dirty="0" smtClean="0"/>
              <a:t>(2014) </a:t>
            </a:r>
            <a:r>
              <a:rPr lang="ja-JP" altLang="en-US" sz="2000" dirty="0" smtClean="0"/>
              <a:t>精神障害者の回復の語り</a:t>
            </a:r>
            <a:r>
              <a:rPr lang="en-US" altLang="ja-JP" sz="2000" dirty="0" smtClean="0"/>
              <a:t>: </a:t>
            </a:r>
            <a:r>
              <a:rPr lang="ja-JP" altLang="en-US" sz="2000" dirty="0" smtClean="0"/>
              <a:t>浦河</a:t>
            </a:r>
            <a:r>
              <a:rPr lang="ja-JP" altLang="en-US" sz="2000" dirty="0" err="1" smtClean="0"/>
              <a:t>べ</a:t>
            </a:r>
            <a:r>
              <a:rPr lang="ja-JP" altLang="en-US" sz="2000" dirty="0" smtClean="0"/>
              <a:t>てるの家における当事者研究の記述のテキストマイニング　日本心理学会第</a:t>
            </a:r>
            <a:r>
              <a:rPr lang="en-US" altLang="ja-JP" sz="2000" dirty="0" smtClean="0"/>
              <a:t>78</a:t>
            </a:r>
            <a:r>
              <a:rPr lang="ja-JP" altLang="en-US" sz="2000" dirty="0" smtClean="0"/>
              <a:t>回大会論文集</a:t>
            </a:r>
            <a:r>
              <a:rPr lang="en-US" altLang="ja-JP" sz="2000" dirty="0" smtClean="0"/>
              <a:t>,</a:t>
            </a:r>
            <a:r>
              <a:rPr lang="en-US" altLang="ja-JP" sz="2000" dirty="0"/>
              <a:t>p305</a:t>
            </a:r>
            <a:r>
              <a:rPr lang="en-US" altLang="ja-JP" sz="2000" dirty="0" smtClean="0"/>
              <a:t>.</a:t>
            </a:r>
            <a:endParaRPr lang="en-US" altLang="zh-CN" sz="2000" dirty="0" smtClean="0"/>
          </a:p>
          <a:p>
            <a:pPr marL="0" indent="0">
              <a:buNone/>
            </a:pPr>
            <a:endParaRPr lang="en-US" altLang="ja-JP" sz="2000" dirty="0"/>
          </a:p>
          <a:p>
            <a:pPr marL="0" indent="0">
              <a:buNone/>
            </a:pPr>
            <a:endParaRPr lang="en-US" altLang="ja-JP" sz="2000" dirty="0" smtClean="0"/>
          </a:p>
          <a:p>
            <a:pPr marL="0" indent="0">
              <a:buNone/>
            </a:pP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20</a:t>
            </a:fld>
            <a:endParaRPr kumimoji="1" lang="ja-JP" altLang="en-US"/>
          </a:p>
        </p:txBody>
      </p:sp>
    </p:spTree>
    <p:extLst>
      <p:ext uri="{BB962C8B-B14F-4D97-AF65-F5344CB8AC3E}">
        <p14:creationId xmlns:p14="http://schemas.microsoft.com/office/powerpoint/2010/main" val="3613823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0" y="0"/>
            <a:ext cx="9144000" cy="836712"/>
          </a:xfrm>
        </p:spPr>
        <p:txBody>
          <a:bodyPr>
            <a:normAutofit/>
          </a:bodyPr>
          <a:lstStyle/>
          <a:p>
            <a:r>
              <a:rPr lang="ja-JP" altLang="en-US" sz="4000" dirty="0" smtClean="0"/>
              <a:t>交流集会（Ｋ２９）も行います</a:t>
            </a:r>
          </a:p>
        </p:txBody>
      </p:sp>
      <p:sp>
        <p:nvSpPr>
          <p:cNvPr id="20483" name="コンテンツ プレースホルダー 2"/>
          <p:cNvSpPr>
            <a:spLocks noGrp="1"/>
          </p:cNvSpPr>
          <p:nvPr>
            <p:ph idx="1"/>
          </p:nvPr>
        </p:nvSpPr>
        <p:spPr>
          <a:xfrm>
            <a:off x="0" y="1412776"/>
            <a:ext cx="9144000" cy="5445224"/>
          </a:xfrm>
        </p:spPr>
        <p:txBody>
          <a:bodyPr>
            <a:normAutofit fontScale="70000" lnSpcReduction="20000"/>
          </a:bodyPr>
          <a:lstStyle/>
          <a:p>
            <a:pPr marL="0" indent="0">
              <a:buFont typeface="Arial" charset="0"/>
              <a:buNone/>
            </a:pPr>
            <a:r>
              <a:rPr lang="ja-JP" altLang="en-US" sz="3400" b="1" dirty="0" smtClean="0"/>
              <a:t> 　</a:t>
            </a:r>
            <a:r>
              <a:rPr lang="ja-JP" altLang="en-US" sz="5700" dirty="0" smtClean="0"/>
              <a:t>患者の語りＷｅｂサイト・闘病記・手記：</a:t>
            </a:r>
            <a:endParaRPr lang="en-US" altLang="ja-JP" sz="5700" dirty="0" smtClean="0"/>
          </a:p>
          <a:p>
            <a:pPr marL="0" indent="0">
              <a:buFont typeface="Arial" charset="0"/>
              <a:buNone/>
            </a:pPr>
            <a:r>
              <a:rPr lang="ja-JP" altLang="en-US" sz="5200" dirty="0" smtClean="0"/>
              <a:t>　</a:t>
            </a:r>
            <a:r>
              <a:rPr lang="ja-JP" altLang="en-US" sz="5700" dirty="0" smtClean="0"/>
              <a:t>ナラティヴ教材と患者体験学を展望して</a:t>
            </a:r>
            <a:endParaRPr lang="en-US" altLang="ja-JP" sz="5700" dirty="0" smtClean="0"/>
          </a:p>
          <a:p>
            <a:pPr marL="0" indent="0">
              <a:buFont typeface="Arial" charset="0"/>
              <a:buNone/>
            </a:pPr>
            <a:endParaRPr lang="en-US" altLang="ja-JP" sz="3400" b="1" dirty="0" smtClean="0"/>
          </a:p>
          <a:p>
            <a:pPr marL="0" indent="0">
              <a:buFont typeface="Arial" charset="0"/>
              <a:buNone/>
            </a:pPr>
            <a:r>
              <a:rPr lang="ja-JP" altLang="en-US" sz="3400" b="1" dirty="0" smtClean="0"/>
              <a:t>　　　　　</a:t>
            </a:r>
            <a:r>
              <a:rPr lang="ja-JP" altLang="en-US" sz="5100" dirty="0" smtClean="0">
                <a:solidFill>
                  <a:srgbClr val="FF0000"/>
                </a:solidFill>
              </a:rPr>
              <a:t>１１月</a:t>
            </a:r>
            <a:r>
              <a:rPr lang="ja-JP" altLang="en-US" sz="5100" dirty="0">
                <a:solidFill>
                  <a:srgbClr val="FF0000"/>
                </a:solidFill>
              </a:rPr>
              <a:t>３０</a:t>
            </a:r>
            <a:r>
              <a:rPr lang="ja-JP" altLang="en-US" sz="5100" dirty="0" smtClean="0">
                <a:solidFill>
                  <a:srgbClr val="FF0000"/>
                </a:solidFill>
              </a:rPr>
              <a:t>日（月）９：</a:t>
            </a:r>
            <a:r>
              <a:rPr lang="ja-JP" altLang="en-US" sz="5100" dirty="0">
                <a:solidFill>
                  <a:srgbClr val="FF0000"/>
                </a:solidFill>
              </a:rPr>
              <a:t>２０</a:t>
            </a:r>
            <a:r>
              <a:rPr lang="ja-JP" altLang="en-US" sz="5100" dirty="0" smtClean="0">
                <a:solidFill>
                  <a:srgbClr val="FF0000"/>
                </a:solidFill>
              </a:rPr>
              <a:t>～１０：</a:t>
            </a:r>
            <a:r>
              <a:rPr lang="ja-JP" altLang="en-US" sz="5100" dirty="0">
                <a:solidFill>
                  <a:srgbClr val="FF0000"/>
                </a:solidFill>
              </a:rPr>
              <a:t>２０</a:t>
            </a:r>
            <a:endParaRPr lang="en-US" altLang="ja-JP" sz="5100" dirty="0" smtClean="0">
              <a:solidFill>
                <a:srgbClr val="FF0000"/>
              </a:solidFill>
            </a:endParaRPr>
          </a:p>
          <a:p>
            <a:pPr marL="0" indent="0">
              <a:buFont typeface="Arial" charset="0"/>
              <a:buNone/>
            </a:pPr>
            <a:r>
              <a:rPr lang="ja-JP" altLang="en-US" sz="5100" dirty="0" smtClean="0"/>
              <a:t>　　　　　</a:t>
            </a:r>
            <a:r>
              <a:rPr lang="ja-JP" altLang="en-US" sz="5100" dirty="0" smtClean="0">
                <a:solidFill>
                  <a:srgbClr val="FF0000"/>
                </a:solidFill>
              </a:rPr>
              <a:t>第５会場（</a:t>
            </a:r>
            <a:r>
              <a:rPr lang="en-US" altLang="ja-JP" sz="5100" dirty="0" smtClean="0">
                <a:solidFill>
                  <a:srgbClr val="FF0000"/>
                </a:solidFill>
              </a:rPr>
              <a:t>2</a:t>
            </a:r>
            <a:r>
              <a:rPr lang="ja-JP" altLang="en-US" sz="5100" dirty="0" smtClean="0">
                <a:solidFill>
                  <a:srgbClr val="FF0000"/>
                </a:solidFill>
              </a:rPr>
              <a:t>号館</a:t>
            </a:r>
            <a:r>
              <a:rPr lang="en-US" altLang="ja-JP" sz="5100" dirty="0" smtClean="0">
                <a:solidFill>
                  <a:srgbClr val="FF0000"/>
                </a:solidFill>
              </a:rPr>
              <a:t>2F</a:t>
            </a:r>
            <a:r>
              <a:rPr lang="ja-JP" altLang="en-US" sz="5100" dirty="0" smtClean="0">
                <a:solidFill>
                  <a:srgbClr val="FF0000"/>
                </a:solidFill>
              </a:rPr>
              <a:t> 会議室</a:t>
            </a:r>
            <a:r>
              <a:rPr lang="en-US" altLang="ja-JP" sz="5100" dirty="0" smtClean="0">
                <a:solidFill>
                  <a:srgbClr val="FF0000"/>
                </a:solidFill>
              </a:rPr>
              <a:t>222+223</a:t>
            </a:r>
            <a:r>
              <a:rPr lang="ja-JP" altLang="en-US" sz="5100" dirty="0" smtClean="0">
                <a:solidFill>
                  <a:srgbClr val="FF0000"/>
                </a:solidFill>
              </a:rPr>
              <a:t>）</a:t>
            </a:r>
            <a:endParaRPr lang="en-US" altLang="ja-JP" sz="5100" dirty="0" smtClean="0">
              <a:solidFill>
                <a:srgbClr val="FF0000"/>
              </a:solidFill>
            </a:endParaRPr>
          </a:p>
          <a:p>
            <a:pPr marL="0" indent="0">
              <a:buFont typeface="Arial" charset="0"/>
              <a:buNone/>
            </a:pPr>
            <a:r>
              <a:rPr lang="ja-JP" altLang="en-US" sz="5100" dirty="0" smtClean="0"/>
              <a:t>　　　　　　　　名古屋</a:t>
            </a:r>
            <a:r>
              <a:rPr lang="ja-JP" altLang="en-US" sz="5100" dirty="0"/>
              <a:t>国際</a:t>
            </a:r>
            <a:r>
              <a:rPr lang="ja-JP" altLang="en-US" sz="5100" dirty="0" smtClean="0"/>
              <a:t>会議場</a:t>
            </a:r>
            <a:endParaRPr lang="en-US" altLang="ja-JP" sz="5100" dirty="0" smtClean="0"/>
          </a:p>
          <a:p>
            <a:pPr marL="0" indent="0">
              <a:buFont typeface="Arial" charset="0"/>
              <a:buNone/>
            </a:pPr>
            <a:endParaRPr lang="en-US" altLang="ja-JP" sz="5100" b="1" dirty="0" smtClean="0"/>
          </a:p>
          <a:p>
            <a:pPr marL="0" indent="0">
              <a:buFont typeface="Arial" charset="0"/>
              <a:buNone/>
            </a:pPr>
            <a:r>
              <a:rPr lang="ja-JP" altLang="en-US" sz="5100" dirty="0" smtClean="0"/>
              <a:t>　　交流集会で</a:t>
            </a:r>
            <a:r>
              <a:rPr lang="ja-JP" altLang="en-US" sz="5100" dirty="0"/>
              <a:t>も</a:t>
            </a:r>
            <a:r>
              <a:rPr lang="ja-JP" altLang="en-US" sz="5100" dirty="0" smtClean="0"/>
              <a:t>お会いできましたら幸いです</a:t>
            </a:r>
            <a:endParaRPr lang="en-US" altLang="ja-JP" sz="5100" dirty="0" smtClean="0"/>
          </a:p>
          <a:p>
            <a:pPr marL="0" indent="0">
              <a:buFont typeface="Arial" charset="0"/>
              <a:buNone/>
            </a:pPr>
            <a:r>
              <a:rPr lang="ja-JP" altLang="en-US" sz="5100" dirty="0" smtClean="0"/>
              <a:t>　　　　　どうぞよろしくお願いいたします</a:t>
            </a:r>
            <a:endParaRPr lang="en-US" altLang="ja-JP" sz="5100" dirty="0" smtClean="0"/>
          </a:p>
          <a:p>
            <a:pPr marL="0" indent="0">
              <a:buFont typeface="Arial" charset="0"/>
              <a:buNone/>
            </a:pPr>
            <a:r>
              <a:rPr lang="ja-JP" altLang="en-US" sz="3400" b="1" dirty="0" smtClean="0"/>
              <a:t>　　　　　　　　</a:t>
            </a:r>
            <a:endParaRPr lang="ja-JP" altLang="en-US" sz="3600" b="1" dirty="0" smtClean="0"/>
          </a:p>
        </p:txBody>
      </p:sp>
      <p:sp>
        <p:nvSpPr>
          <p:cNvPr id="4" name="日付プレースホルダー 3"/>
          <p:cNvSpPr>
            <a:spLocks noGrp="1"/>
          </p:cNvSpPr>
          <p:nvPr>
            <p:ph type="dt" sz="quarter" idx="10"/>
          </p:nvPr>
        </p:nvSpPr>
        <p:spPr/>
        <p:txBody>
          <a:bodyPr/>
          <a:lstStyle/>
          <a:p>
            <a:pPr>
              <a:defRPr/>
            </a:pPr>
            <a:fld id="{55B06314-C2F7-4FA6-AE53-BC0245BC8E51}" type="datetime1">
              <a:rPr lang="ja-JP" altLang="en-US" smtClean="0"/>
              <a:pPr>
                <a:defRPr/>
              </a:pPr>
              <a:t>2015/7/1</a:t>
            </a:fld>
            <a:endParaRPr lang="ja-JP" altLang="en-US" dirty="0"/>
          </a:p>
        </p:txBody>
      </p:sp>
      <p:sp>
        <p:nvSpPr>
          <p:cNvPr id="5" name="スライド番号プレースホルダー 4"/>
          <p:cNvSpPr>
            <a:spLocks noGrp="1"/>
          </p:cNvSpPr>
          <p:nvPr>
            <p:ph type="sldNum" sz="quarter" idx="12"/>
          </p:nvPr>
        </p:nvSpPr>
        <p:spPr/>
        <p:txBody>
          <a:bodyPr/>
          <a:lstStyle/>
          <a:p>
            <a:pPr>
              <a:defRPr/>
            </a:pPr>
            <a:fld id="{5A932A1E-9509-4C06-B797-685634DA2F85}" type="slidenum">
              <a:rPr lang="ja-JP" altLang="en-US" smtClean="0"/>
              <a:pPr>
                <a:defRPr/>
              </a:pPr>
              <a:t>21</a:t>
            </a:fld>
            <a:endParaRPr lang="ja-JP" altLang="en-US"/>
          </a:p>
        </p:txBody>
      </p:sp>
    </p:spTree>
    <p:extLst>
      <p:ext uri="{BB962C8B-B14F-4D97-AF65-F5344CB8AC3E}">
        <p14:creationId xmlns:p14="http://schemas.microsoft.com/office/powerpoint/2010/main" val="3572648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19050" y="1052513"/>
            <a:ext cx="9144000" cy="1152525"/>
          </a:xfrm>
        </p:spPr>
        <p:txBody>
          <a:bodyPr>
            <a:normAutofit fontScale="90000"/>
          </a:bodyPr>
          <a:lstStyle/>
          <a:p>
            <a:r>
              <a:rPr lang="ja-JP" altLang="en-US" sz="6000" b="1" smtClean="0"/>
              <a:t>ありがとうございました</a:t>
            </a:r>
            <a:r>
              <a:rPr lang="en-US" altLang="ja-JP" sz="4800" smtClean="0"/>
              <a:t/>
            </a:r>
            <a:br>
              <a:rPr lang="en-US" altLang="ja-JP" sz="4800" smtClean="0"/>
            </a:br>
            <a:r>
              <a:rPr lang="ja-JP" altLang="en-US" sz="4800" smtClean="0"/>
              <a:t>ご自由にお取りください</a:t>
            </a:r>
            <a:r>
              <a:rPr lang="en-US" altLang="ja-JP" sz="4800" smtClean="0"/>
              <a:t/>
            </a:r>
            <a:br>
              <a:rPr lang="en-US" altLang="ja-JP" sz="4800" smtClean="0"/>
            </a:br>
            <a:r>
              <a:rPr lang="ja-JP" altLang="en-US" sz="4800" smtClean="0"/>
              <a:t>↓</a:t>
            </a:r>
            <a:r>
              <a:rPr lang="en-US" altLang="ja-JP" sz="4800" smtClean="0"/>
              <a:t/>
            </a:r>
            <a:br>
              <a:rPr lang="en-US" altLang="ja-JP" sz="4800" smtClean="0"/>
            </a:br>
            <a:endParaRPr lang="ja-JP" altLang="en-US" sz="4800" smtClean="0"/>
          </a:p>
        </p:txBody>
      </p:sp>
      <p:sp>
        <p:nvSpPr>
          <p:cNvPr id="18436"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ACF83982-57DD-4DD1-9346-0374E57B258F}" type="slidenum">
              <a:rPr lang="ja-JP" altLang="en-US" sz="1200" smtClean="0">
                <a:solidFill>
                  <a:srgbClr val="898989"/>
                </a:solidFill>
              </a:rPr>
              <a:pPr>
                <a:spcBef>
                  <a:spcPct val="0"/>
                </a:spcBef>
                <a:buFontTx/>
                <a:buNone/>
              </a:pPr>
              <a:t>22</a:t>
            </a:fld>
            <a:endParaRPr lang="ja-JP" altLang="en-US" sz="1200" smtClean="0">
              <a:solidFill>
                <a:srgbClr val="898989"/>
              </a:solidFill>
            </a:endParaRPr>
          </a:p>
        </p:txBody>
      </p:sp>
      <p:pic>
        <p:nvPicPr>
          <p:cNvPr id="1843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951038"/>
            <a:ext cx="2643188" cy="3676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3" descr="C:\Users\tomoe-k\Desktop\心理科学P2013_1116_1439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916113"/>
            <a:ext cx="288131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コンテンツ プレースホルダ 2"/>
          <p:cNvSpPr txBox="1">
            <a:spLocks/>
          </p:cNvSpPr>
          <p:nvPr/>
        </p:nvSpPr>
        <p:spPr bwMode="auto">
          <a:xfrm>
            <a:off x="107950" y="5661025"/>
            <a:ext cx="88915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r>
              <a:rPr lang="ja-JP" altLang="en-US"/>
              <a:t>本研究は平成</a:t>
            </a:r>
            <a:r>
              <a:rPr lang="en-US" altLang="ja-JP"/>
              <a:t>23</a:t>
            </a:r>
            <a:r>
              <a:rPr lang="ja-JP" altLang="en-US"/>
              <a:t>年度～平成</a:t>
            </a:r>
            <a:r>
              <a:rPr lang="en-US" altLang="ja-JP"/>
              <a:t>25</a:t>
            </a:r>
            <a:r>
              <a:rPr lang="ja-JP" altLang="en-US"/>
              <a:t>年度科研費基盤研究</a:t>
            </a:r>
            <a:r>
              <a:rPr lang="en-US" altLang="ja-JP"/>
              <a:t>C</a:t>
            </a:r>
            <a:r>
              <a:rPr lang="ja-JP" altLang="en-US"/>
              <a:t>（課題番号</a:t>
            </a:r>
            <a:r>
              <a:rPr lang="en-US" altLang="ja-JP"/>
              <a:t>:23593195</a:t>
            </a:r>
            <a:r>
              <a:rPr lang="ja-JP" altLang="en-US"/>
              <a:t>）の助成を受けた。</a:t>
            </a:r>
          </a:p>
        </p:txBody>
      </p:sp>
    </p:spTree>
    <p:extLst>
      <p:ext uri="{BB962C8B-B14F-4D97-AF65-F5344CB8AC3E}">
        <p14:creationId xmlns:p14="http://schemas.microsoft.com/office/powerpoint/2010/main" val="3167304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23920" cy="908720"/>
          </a:xfrm>
        </p:spPr>
        <p:txBody>
          <a:bodyPr>
            <a:normAutofit/>
          </a:bodyPr>
          <a:lstStyle/>
          <a:p>
            <a:pPr algn="l"/>
            <a:r>
              <a:rPr lang="ja-JP" altLang="en-US" dirty="0" smtClean="0"/>
              <a:t>目的</a:t>
            </a:r>
            <a:endParaRPr kumimoji="1" lang="ja-JP" altLang="en-US" dirty="0"/>
          </a:p>
        </p:txBody>
      </p:sp>
      <p:sp>
        <p:nvSpPr>
          <p:cNvPr id="3" name="コンテンツ プレースホルダー 2"/>
          <p:cNvSpPr>
            <a:spLocks noGrp="1"/>
          </p:cNvSpPr>
          <p:nvPr>
            <p:ph idx="1"/>
          </p:nvPr>
        </p:nvSpPr>
        <p:spPr>
          <a:xfrm>
            <a:off x="1" y="980728"/>
            <a:ext cx="5796136" cy="5877272"/>
          </a:xfrm>
        </p:spPr>
        <p:txBody>
          <a:bodyPr>
            <a:noAutofit/>
          </a:bodyPr>
          <a:lstStyle/>
          <a:p>
            <a:r>
              <a:rPr lang="en-US" altLang="ja-JP" sz="3600" dirty="0" smtClean="0"/>
              <a:t>『</a:t>
            </a:r>
            <a:r>
              <a:rPr lang="ja-JP" altLang="en-US" sz="3600" dirty="0"/>
              <a:t>当事者が語る精神障害との</a:t>
            </a:r>
            <a:r>
              <a:rPr lang="ja-JP" altLang="en-US" sz="3600" dirty="0" smtClean="0"/>
              <a:t>つきあい方：</a:t>
            </a:r>
            <a:endParaRPr lang="en-US" altLang="ja-JP" sz="3600" dirty="0" smtClean="0"/>
          </a:p>
          <a:p>
            <a:pPr marL="0" indent="0">
              <a:buNone/>
            </a:pPr>
            <a:r>
              <a:rPr lang="ja-JP" altLang="en-US" sz="3600" dirty="0"/>
              <a:t>　</a:t>
            </a:r>
            <a:r>
              <a:rPr lang="ja-JP" altLang="en-US" sz="3600" dirty="0" smtClean="0"/>
              <a:t>　グッドラック</a:t>
            </a:r>
            <a:r>
              <a:rPr lang="ja-JP" altLang="en-US" sz="3600" dirty="0"/>
              <a:t>！統合</a:t>
            </a:r>
            <a:r>
              <a:rPr lang="ja-JP" altLang="en-US" sz="3600" dirty="0" smtClean="0"/>
              <a:t>失調症</a:t>
            </a:r>
            <a:endParaRPr lang="en-US" altLang="ja-JP" sz="3600" dirty="0" smtClean="0"/>
          </a:p>
          <a:p>
            <a:pPr marL="0" indent="0">
              <a:buNone/>
            </a:pPr>
            <a:r>
              <a:rPr lang="ja-JP" altLang="en-US" sz="3600" dirty="0"/>
              <a:t>　</a:t>
            </a:r>
            <a:r>
              <a:rPr lang="ja-JP" altLang="en-US" sz="3600" dirty="0" smtClean="0"/>
              <a:t>　と</a:t>
            </a:r>
            <a:r>
              <a:rPr lang="ja-JP" altLang="en-US" sz="3600" dirty="0"/>
              <a:t>言おう</a:t>
            </a:r>
            <a:r>
              <a:rPr lang="en-US" altLang="ja-JP" sz="3600" dirty="0" smtClean="0"/>
              <a:t>』</a:t>
            </a:r>
            <a:r>
              <a:rPr lang="ja-JP" altLang="en-US" sz="3600" dirty="0" smtClean="0"/>
              <a:t> </a:t>
            </a:r>
            <a:endParaRPr lang="en-US" altLang="ja-JP" sz="3600" dirty="0" smtClean="0"/>
          </a:p>
          <a:p>
            <a:pPr marL="0" indent="0">
              <a:buNone/>
            </a:pPr>
            <a:r>
              <a:rPr lang="ja-JP" altLang="en-US" sz="3600" dirty="0" smtClean="0"/>
              <a:t>　　　　</a:t>
            </a:r>
            <a:r>
              <a:rPr lang="en-US" altLang="ja-JP" sz="3600" dirty="0" smtClean="0"/>
              <a:t>2013</a:t>
            </a:r>
            <a:r>
              <a:rPr lang="ja-JP" altLang="en-US" sz="3600" dirty="0" smtClean="0"/>
              <a:t>年出版 明石書店</a:t>
            </a:r>
            <a:endParaRPr lang="en-US" altLang="ja-JP" sz="3600" dirty="0" smtClean="0"/>
          </a:p>
          <a:p>
            <a:pPr marL="0" indent="0">
              <a:buNone/>
            </a:pPr>
            <a:endParaRPr lang="en-US" altLang="ja-JP" sz="3600" dirty="0" smtClean="0"/>
          </a:p>
          <a:p>
            <a:r>
              <a:rPr lang="en-US" altLang="ja-JP" sz="3600" dirty="0" smtClean="0"/>
              <a:t>1</a:t>
            </a:r>
            <a:r>
              <a:rPr lang="ja-JP" altLang="en-US" sz="3600" dirty="0"/>
              <a:t>冊で複数の精神障害当事者の回復の物語を知ることが</a:t>
            </a:r>
            <a:r>
              <a:rPr lang="ja-JP" altLang="en-US" sz="3600" dirty="0" smtClean="0"/>
              <a:t>できる</a:t>
            </a:r>
            <a:endParaRPr lang="en-US" altLang="ja-JP" sz="3600" dirty="0" smtClean="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3</a:t>
            </a:fld>
            <a:endParaRPr kumimoji="1" lang="ja-JP" altLang="en-US"/>
          </a:p>
        </p:txBody>
      </p:sp>
      <p:pic>
        <p:nvPicPr>
          <p:cNvPr id="5" name="Picture 2" descr="当事者が語る精神障害とのつきあい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340768"/>
            <a:ext cx="3327784" cy="489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749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036496" cy="980728"/>
          </a:xfrm>
        </p:spPr>
        <p:txBody>
          <a:bodyPr/>
          <a:lstStyle/>
          <a:p>
            <a:pPr algn="l"/>
            <a:r>
              <a:rPr kumimoji="1" lang="ja-JP" altLang="en-US" dirty="0" smtClean="0"/>
              <a:t>目的</a:t>
            </a:r>
            <a:endParaRPr kumimoji="1" lang="ja-JP" altLang="en-US" dirty="0"/>
          </a:p>
        </p:txBody>
      </p:sp>
      <p:sp>
        <p:nvSpPr>
          <p:cNvPr id="3" name="コンテンツ プレースホルダー 2"/>
          <p:cNvSpPr>
            <a:spLocks noGrp="1"/>
          </p:cNvSpPr>
          <p:nvPr>
            <p:ph idx="1"/>
          </p:nvPr>
        </p:nvSpPr>
        <p:spPr>
          <a:xfrm>
            <a:off x="0" y="2139696"/>
            <a:ext cx="9144000" cy="4718303"/>
          </a:xfrm>
        </p:spPr>
        <p:txBody>
          <a:bodyPr>
            <a:normAutofit lnSpcReduction="10000"/>
          </a:bodyPr>
          <a:lstStyle/>
          <a:p>
            <a:r>
              <a:rPr lang="ja-JP" altLang="en-US" sz="4000" dirty="0"/>
              <a:t>テキストマイニングで、本書の中</a:t>
            </a:r>
            <a:r>
              <a:rPr lang="ja-JP" altLang="en-US" sz="4000" dirty="0" smtClean="0"/>
              <a:t>から</a:t>
            </a:r>
            <a:endParaRPr lang="en-US" altLang="ja-JP" sz="4000" dirty="0" smtClean="0"/>
          </a:p>
          <a:p>
            <a:pPr marL="0" indent="0">
              <a:buNone/>
            </a:pPr>
            <a:r>
              <a:rPr lang="ja-JP" altLang="en-US" sz="4000" dirty="0"/>
              <a:t>　</a:t>
            </a:r>
            <a:r>
              <a:rPr lang="en-US" altLang="ja-JP" sz="4000" dirty="0" smtClean="0"/>
              <a:t>5</a:t>
            </a:r>
            <a:r>
              <a:rPr lang="ja-JP" altLang="en-US" sz="4000" dirty="0"/>
              <a:t>人の統合失調症を持つ人たちの</a:t>
            </a:r>
            <a:r>
              <a:rPr lang="ja-JP" altLang="en-US" sz="4000" dirty="0" smtClean="0"/>
              <a:t>回復</a:t>
            </a:r>
            <a:endParaRPr lang="en-US" altLang="ja-JP" sz="4000" dirty="0" smtClean="0"/>
          </a:p>
          <a:p>
            <a:pPr marL="0" indent="0">
              <a:buNone/>
            </a:pPr>
            <a:r>
              <a:rPr lang="ja-JP" altLang="en-US" sz="4000" dirty="0"/>
              <a:t>　</a:t>
            </a:r>
            <a:r>
              <a:rPr lang="ja-JP" altLang="en-US" sz="4000" dirty="0" smtClean="0"/>
              <a:t>の</a:t>
            </a:r>
            <a:r>
              <a:rPr lang="ja-JP" altLang="en-US" sz="4000" dirty="0"/>
              <a:t>語りをデータマイニングにより量的</a:t>
            </a:r>
            <a:r>
              <a:rPr lang="ja-JP" altLang="en-US" sz="4000" dirty="0" smtClean="0"/>
              <a:t>に</a:t>
            </a:r>
            <a:endParaRPr lang="en-US" altLang="ja-JP" sz="4000" dirty="0" smtClean="0"/>
          </a:p>
          <a:p>
            <a:pPr marL="0" indent="0">
              <a:buNone/>
            </a:pPr>
            <a:r>
              <a:rPr lang="ja-JP" altLang="en-US" sz="4000" dirty="0"/>
              <a:t>　</a:t>
            </a:r>
            <a:r>
              <a:rPr lang="ja-JP" altLang="en-US" sz="4000" dirty="0" smtClean="0"/>
              <a:t>分析する</a:t>
            </a:r>
            <a:endParaRPr lang="en-US" altLang="ja-JP" sz="4000" dirty="0" smtClean="0"/>
          </a:p>
          <a:p>
            <a:endParaRPr lang="en-US" altLang="ja-JP" dirty="0"/>
          </a:p>
          <a:p>
            <a:r>
              <a:rPr lang="ja-JP" altLang="en-US" sz="4000" dirty="0"/>
              <a:t>語りの内容を質的分析ではなく量的な根拠に基づいて明らかに</a:t>
            </a:r>
            <a:r>
              <a:rPr lang="ja-JP" altLang="en-US" sz="4000" dirty="0" smtClean="0"/>
              <a:t>する</a:t>
            </a:r>
            <a:endParaRPr lang="ja-JP" altLang="en-US" sz="40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4</a:t>
            </a:fld>
            <a:endParaRPr kumimoji="1" lang="ja-JP" altLang="en-US"/>
          </a:p>
        </p:txBody>
      </p:sp>
      <p:pic>
        <p:nvPicPr>
          <p:cNvPr id="5" name="Picture 2" descr="当事者が語る精神障害とのつきあい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0"/>
            <a:ext cx="1455576" cy="213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95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80728"/>
          </a:xfrm>
        </p:spPr>
        <p:txBody>
          <a:bodyPr/>
          <a:lstStyle/>
          <a:p>
            <a:pPr algn="l"/>
            <a:r>
              <a:rPr lang="ja-JP" altLang="en-US" dirty="0" smtClean="0"/>
              <a:t>方法</a:t>
            </a:r>
            <a:endParaRPr kumimoji="1" lang="ja-JP" altLang="en-US" dirty="0"/>
          </a:p>
        </p:txBody>
      </p:sp>
      <p:sp>
        <p:nvSpPr>
          <p:cNvPr id="3" name="コンテンツ プレースホルダー 2"/>
          <p:cNvSpPr>
            <a:spLocks noGrp="1"/>
          </p:cNvSpPr>
          <p:nvPr>
            <p:ph idx="1"/>
          </p:nvPr>
        </p:nvSpPr>
        <p:spPr>
          <a:xfrm>
            <a:off x="0" y="2492896"/>
            <a:ext cx="9144000" cy="4365104"/>
          </a:xfrm>
        </p:spPr>
        <p:txBody>
          <a:bodyPr>
            <a:normAutofit/>
          </a:bodyPr>
          <a:lstStyle/>
          <a:p>
            <a:r>
              <a:rPr lang="ja-JP" altLang="en-US" sz="4000" dirty="0"/>
              <a:t>西平</a:t>
            </a:r>
            <a:r>
              <a:rPr lang="en-US" altLang="ja-JP" sz="4000" dirty="0"/>
              <a:t>(1996)</a:t>
            </a:r>
            <a:r>
              <a:rPr lang="ja-JP" altLang="en-US" sz="4000" dirty="0"/>
              <a:t>の伝記</a:t>
            </a:r>
            <a:r>
              <a:rPr lang="ja-JP" altLang="en-US" sz="4000" dirty="0" smtClean="0"/>
              <a:t>分析</a:t>
            </a:r>
            <a:endParaRPr lang="en-US" altLang="ja-JP" sz="4000" dirty="0" smtClean="0"/>
          </a:p>
          <a:p>
            <a:pPr marL="0" indent="0">
              <a:buNone/>
            </a:pPr>
            <a:r>
              <a:rPr lang="ja-JP" altLang="en-US" sz="4000" dirty="0"/>
              <a:t>　</a:t>
            </a:r>
            <a:r>
              <a:rPr lang="ja-JP" altLang="en-US" sz="4000" dirty="0" smtClean="0"/>
              <a:t>　著者</a:t>
            </a:r>
            <a:r>
              <a:rPr lang="ja-JP" altLang="en-US" sz="4000" dirty="0"/>
              <a:t>毎に回復の語りを比較</a:t>
            </a:r>
            <a:r>
              <a:rPr lang="ja-JP" altLang="en-US" sz="4000" dirty="0" smtClean="0"/>
              <a:t>分析</a:t>
            </a:r>
            <a:endParaRPr lang="en-US" altLang="ja-JP" sz="4000" dirty="0" smtClean="0"/>
          </a:p>
          <a:p>
            <a:endParaRPr lang="en-US" altLang="ja-JP" sz="4000" dirty="0" smtClean="0"/>
          </a:p>
          <a:p>
            <a:r>
              <a:rPr lang="ja-JP" altLang="en-US" sz="4000" dirty="0" smtClean="0"/>
              <a:t>テキスト</a:t>
            </a:r>
            <a:r>
              <a:rPr lang="ja-JP" altLang="en-US" sz="4000" dirty="0"/>
              <a:t>の量的</a:t>
            </a:r>
            <a:r>
              <a:rPr lang="ja-JP" altLang="en-US" sz="4000" dirty="0" smtClean="0"/>
              <a:t>分析</a:t>
            </a:r>
            <a:endParaRPr lang="en-US" altLang="ja-JP" sz="4000" dirty="0" smtClean="0"/>
          </a:p>
          <a:p>
            <a:pPr marL="0" indent="0">
              <a:buNone/>
            </a:pPr>
            <a:r>
              <a:rPr lang="ja-JP" altLang="en-US" sz="4000" dirty="0"/>
              <a:t>　</a:t>
            </a:r>
            <a:r>
              <a:rPr lang="ja-JP" altLang="en-US" sz="4000" dirty="0" smtClean="0"/>
              <a:t>　</a:t>
            </a:r>
            <a:r>
              <a:rPr lang="en-US" altLang="ja-JP" sz="4000" dirty="0" smtClean="0"/>
              <a:t>Text </a:t>
            </a:r>
            <a:r>
              <a:rPr lang="en-US" altLang="ja-JP" sz="4000" dirty="0"/>
              <a:t>Mining Studio Ver.4.2</a:t>
            </a:r>
            <a:r>
              <a:rPr lang="ja-JP" altLang="en-US" sz="4000" dirty="0"/>
              <a:t>を</a:t>
            </a:r>
            <a:r>
              <a:rPr lang="ja-JP" altLang="en-US" sz="4000" dirty="0" smtClean="0"/>
              <a:t>用いる</a:t>
            </a:r>
            <a:endParaRPr kumimoji="1" lang="ja-JP" altLang="en-US" sz="40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5</a:t>
            </a:fld>
            <a:endParaRPr kumimoji="1" lang="ja-JP" altLang="en-US"/>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9" y="0"/>
            <a:ext cx="1979712" cy="241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331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p:spPr>
        <p:txBody>
          <a:bodyPr/>
          <a:lstStyle/>
          <a:p>
            <a:pPr algn="l"/>
            <a:r>
              <a:rPr kumimoji="1" lang="ja-JP" altLang="en-US" dirty="0" smtClean="0"/>
              <a:t>方法</a:t>
            </a:r>
            <a:endParaRPr kumimoji="1" lang="ja-JP" altLang="en-US" dirty="0"/>
          </a:p>
        </p:txBody>
      </p:sp>
      <p:sp>
        <p:nvSpPr>
          <p:cNvPr id="3" name="コンテンツ プレースホルダー 2"/>
          <p:cNvSpPr>
            <a:spLocks noGrp="1"/>
          </p:cNvSpPr>
          <p:nvPr>
            <p:ph idx="1"/>
          </p:nvPr>
        </p:nvSpPr>
        <p:spPr>
          <a:xfrm>
            <a:off x="35496" y="980728"/>
            <a:ext cx="9108504" cy="5877272"/>
          </a:xfrm>
        </p:spPr>
        <p:txBody>
          <a:bodyPr>
            <a:normAutofit fontScale="92500" lnSpcReduction="10000"/>
          </a:bodyPr>
          <a:lstStyle/>
          <a:p>
            <a:r>
              <a:rPr lang="ja-JP" altLang="en-US" sz="3500" dirty="0"/>
              <a:t>単語頻度</a:t>
            </a:r>
            <a:r>
              <a:rPr lang="ja-JP" altLang="en-US" sz="3500" dirty="0" smtClean="0"/>
              <a:t>分析</a:t>
            </a:r>
            <a:endParaRPr lang="en-US" altLang="ja-JP" sz="3500" dirty="0" smtClean="0"/>
          </a:p>
          <a:p>
            <a:pPr marL="0" indent="0">
              <a:buNone/>
            </a:pPr>
            <a:r>
              <a:rPr lang="ja-JP" altLang="en-US" sz="3500" dirty="0" smtClean="0"/>
              <a:t>　　著者</a:t>
            </a:r>
            <a:r>
              <a:rPr lang="ja-JP" altLang="en-US" sz="3500" dirty="0"/>
              <a:t>毎に出現回数を</a:t>
            </a:r>
            <a:r>
              <a:rPr lang="ja-JP" altLang="en-US" sz="3500" dirty="0" smtClean="0"/>
              <a:t>集計</a:t>
            </a:r>
            <a:endParaRPr lang="en-US" altLang="ja-JP" sz="3500" dirty="0" smtClean="0"/>
          </a:p>
          <a:p>
            <a:r>
              <a:rPr lang="ja-JP" altLang="en-US" sz="3500" dirty="0" smtClean="0"/>
              <a:t>特徴語分析</a:t>
            </a:r>
            <a:endParaRPr lang="en-US" altLang="ja-JP" sz="3500" dirty="0" smtClean="0"/>
          </a:p>
          <a:p>
            <a:pPr marL="0" indent="0">
              <a:buNone/>
            </a:pPr>
            <a:r>
              <a:rPr lang="ja-JP" altLang="en-US" sz="3500" dirty="0" smtClean="0"/>
              <a:t>　　各著者</a:t>
            </a:r>
            <a:r>
              <a:rPr lang="ja-JP" altLang="en-US" sz="3500" dirty="0"/>
              <a:t>に特徴的な単語の</a:t>
            </a:r>
            <a:r>
              <a:rPr lang="ja-JP" altLang="en-US" sz="3500" dirty="0" smtClean="0"/>
              <a:t>抽出</a:t>
            </a:r>
            <a:endParaRPr lang="en-US" altLang="ja-JP" sz="3500" dirty="0" smtClean="0"/>
          </a:p>
          <a:p>
            <a:r>
              <a:rPr lang="ja-JP" altLang="en-US" sz="3500" dirty="0" smtClean="0"/>
              <a:t>対応分析</a:t>
            </a:r>
            <a:endParaRPr lang="en-US" altLang="ja-JP" sz="3500" dirty="0" smtClean="0"/>
          </a:p>
          <a:p>
            <a:pPr marL="0" indent="0">
              <a:buNone/>
            </a:pPr>
            <a:r>
              <a:rPr lang="ja-JP" altLang="en-US" sz="3500" dirty="0"/>
              <a:t>　</a:t>
            </a:r>
            <a:r>
              <a:rPr lang="ja-JP" altLang="en-US" sz="3500" dirty="0" smtClean="0"/>
              <a:t>　各著者</a:t>
            </a:r>
            <a:r>
              <a:rPr lang="ja-JP" altLang="en-US" sz="3500" dirty="0"/>
              <a:t>と頻出単語の関係を明らか</a:t>
            </a:r>
            <a:r>
              <a:rPr lang="ja-JP" altLang="en-US" sz="3500" dirty="0" smtClean="0"/>
              <a:t>に</a:t>
            </a:r>
            <a:r>
              <a:rPr lang="ja-JP" altLang="en-US" sz="3500" dirty="0"/>
              <a:t>する</a:t>
            </a:r>
            <a:endParaRPr lang="en-US" altLang="ja-JP" sz="3500" dirty="0" smtClean="0"/>
          </a:p>
          <a:p>
            <a:r>
              <a:rPr lang="ja-JP" altLang="en-US" sz="3500" dirty="0"/>
              <a:t>ネットワーク</a:t>
            </a:r>
            <a:r>
              <a:rPr lang="ja-JP" altLang="en-US" sz="3500" dirty="0" smtClean="0"/>
              <a:t>分析</a:t>
            </a:r>
            <a:endParaRPr lang="en-US" altLang="ja-JP" sz="3500" dirty="0" smtClean="0"/>
          </a:p>
          <a:p>
            <a:pPr marL="0" indent="0">
              <a:buNone/>
            </a:pPr>
            <a:r>
              <a:rPr lang="ja-JP" altLang="en-US" sz="3500" dirty="0" smtClean="0"/>
              <a:t>　　話題の違いを見るため各著者</a:t>
            </a:r>
            <a:r>
              <a:rPr lang="ja-JP" altLang="en-US" sz="3500" dirty="0"/>
              <a:t>の使用</a:t>
            </a:r>
            <a:r>
              <a:rPr lang="ja-JP" altLang="en-US" sz="3500" dirty="0" smtClean="0"/>
              <a:t>単語を分析</a:t>
            </a:r>
            <a:endParaRPr lang="en-US" altLang="ja-JP" sz="3500" dirty="0" smtClean="0"/>
          </a:p>
          <a:p>
            <a:pPr marL="0" indent="0">
              <a:buNone/>
            </a:pPr>
            <a:endParaRPr lang="en-US" altLang="ja-JP" dirty="0"/>
          </a:p>
          <a:p>
            <a:pPr marL="0" indent="0">
              <a:buNone/>
            </a:pPr>
            <a:r>
              <a:rPr lang="en-US" altLang="ja-JP" sz="3000" dirty="0" smtClean="0"/>
              <a:t>【</a:t>
            </a:r>
            <a:r>
              <a:rPr lang="ja-JP" altLang="en-US" sz="3000" dirty="0"/>
              <a:t>倫理的配慮</a:t>
            </a:r>
            <a:r>
              <a:rPr lang="en-US" altLang="ja-JP" sz="3000" dirty="0" smtClean="0"/>
              <a:t>】</a:t>
            </a:r>
          </a:p>
          <a:p>
            <a:pPr marL="0" indent="0">
              <a:buNone/>
            </a:pPr>
            <a:r>
              <a:rPr lang="ja-JP" altLang="en-US" sz="3000" dirty="0" smtClean="0"/>
              <a:t>本書</a:t>
            </a:r>
            <a:r>
              <a:rPr lang="ja-JP" altLang="en-US" sz="3000" dirty="0"/>
              <a:t>は一般に出版されている書籍で</a:t>
            </a:r>
            <a:r>
              <a:rPr lang="ja-JP" altLang="en-US" sz="3000" dirty="0" smtClean="0"/>
              <a:t>あり著作権</a:t>
            </a:r>
            <a:r>
              <a:rPr lang="ja-JP" altLang="en-US" sz="3000" dirty="0"/>
              <a:t>に配慮</a:t>
            </a:r>
            <a:r>
              <a:rPr lang="ja-JP" altLang="en-US" sz="3000" dirty="0" smtClean="0"/>
              <a:t>した</a:t>
            </a:r>
            <a:endParaRPr lang="ja-JP" altLang="en-US" sz="30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6</a:t>
            </a:fld>
            <a:endParaRPr kumimoji="1" lang="ja-JP" altLang="en-US"/>
          </a:p>
        </p:txBody>
      </p:sp>
    </p:spTree>
    <p:extLst>
      <p:ext uri="{BB962C8B-B14F-4D97-AF65-F5344CB8AC3E}">
        <p14:creationId xmlns:p14="http://schemas.microsoft.com/office/powerpoint/2010/main" val="4186127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52736"/>
          </a:xfrm>
        </p:spPr>
        <p:txBody>
          <a:bodyPr/>
          <a:lstStyle/>
          <a:p>
            <a:pPr algn="l"/>
            <a:r>
              <a:rPr kumimoji="1" lang="ja-JP" altLang="en-US" dirty="0" smtClean="0"/>
              <a:t>結果 </a:t>
            </a:r>
            <a:r>
              <a:rPr kumimoji="1" lang="ja-JP" altLang="en-US" sz="3600" dirty="0" smtClean="0"/>
              <a:t>基本情報</a:t>
            </a:r>
            <a:endParaRPr kumimoji="1" lang="ja-JP" altLang="en-US" sz="3600" dirty="0"/>
          </a:p>
        </p:txBody>
      </p:sp>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7</a:t>
            </a:fld>
            <a:endParaRPr kumimoji="1" lang="ja-JP" altLang="en-US"/>
          </a:p>
        </p:txBody>
      </p:sp>
      <p:sp>
        <p:nvSpPr>
          <p:cNvPr id="6" name="Rectangle 1"/>
          <p:cNvSpPr>
            <a:spLocks noChangeArrowheads="1"/>
          </p:cNvSpPr>
          <p:nvPr/>
        </p:nvSpPr>
        <p:spPr bwMode="auto">
          <a:xfrm>
            <a:off x="45720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コンテンツ プレースホルダー 6"/>
          <p:cNvSpPr>
            <a:spLocks noGrp="1"/>
          </p:cNvSpPr>
          <p:nvPr>
            <p:ph idx="1"/>
          </p:nvPr>
        </p:nvSpPr>
        <p:spPr>
          <a:xfrm>
            <a:off x="611560" y="1340768"/>
            <a:ext cx="7920880" cy="5472608"/>
          </a:xfrm>
        </p:spPr>
        <p:txBody>
          <a:bodyPr>
            <a:normAutofit/>
          </a:bodyPr>
          <a:lstStyle/>
          <a:p>
            <a:r>
              <a:rPr lang="ja-JP" altLang="en-US" sz="4400" dirty="0" smtClean="0"/>
              <a:t>総文数　</a:t>
            </a:r>
            <a:r>
              <a:rPr lang="en-US" altLang="ja-JP" sz="4400" dirty="0" smtClean="0"/>
              <a:t>4153</a:t>
            </a:r>
            <a:r>
              <a:rPr lang="ja-JP" altLang="en-US" sz="4400" dirty="0" smtClean="0"/>
              <a:t>文</a:t>
            </a:r>
            <a:endParaRPr lang="en-US" altLang="ja-JP" sz="4400" dirty="0" smtClean="0"/>
          </a:p>
          <a:p>
            <a:r>
              <a:rPr kumimoji="1" lang="ja-JP" altLang="en-US" sz="4400" dirty="0" smtClean="0"/>
              <a:t>平均文長（文字数）　</a:t>
            </a:r>
            <a:r>
              <a:rPr lang="en-US" altLang="ja-JP" sz="4400" dirty="0" smtClean="0"/>
              <a:t>16.1</a:t>
            </a:r>
            <a:r>
              <a:rPr lang="ja-JP" altLang="en-US" sz="4400" dirty="0" smtClean="0"/>
              <a:t>文字</a:t>
            </a:r>
            <a:endParaRPr lang="en-US" altLang="ja-JP" sz="4400" dirty="0" smtClean="0"/>
          </a:p>
          <a:p>
            <a:r>
              <a:rPr kumimoji="1" lang="ja-JP" altLang="en-US" sz="4400" dirty="0" smtClean="0"/>
              <a:t>述べ単語数　</a:t>
            </a:r>
            <a:r>
              <a:rPr kumimoji="1" lang="en-US" altLang="ja-JP" sz="4400" dirty="0" smtClean="0"/>
              <a:t>26081</a:t>
            </a:r>
            <a:r>
              <a:rPr kumimoji="1" lang="ja-JP" altLang="en-US" sz="4400" dirty="0" smtClean="0"/>
              <a:t>語</a:t>
            </a:r>
            <a:endParaRPr kumimoji="1" lang="en-US" altLang="ja-JP" sz="4400" dirty="0" smtClean="0"/>
          </a:p>
          <a:p>
            <a:r>
              <a:rPr lang="ja-JP" altLang="en-US" sz="4400" dirty="0" smtClean="0"/>
              <a:t>単語種別数　</a:t>
            </a:r>
            <a:r>
              <a:rPr lang="en-US" altLang="ja-JP" sz="4400" dirty="0" smtClean="0"/>
              <a:t>7437</a:t>
            </a:r>
            <a:r>
              <a:rPr lang="ja-JP" altLang="en-US" sz="4400" dirty="0" smtClean="0"/>
              <a:t>単語</a:t>
            </a:r>
            <a:endParaRPr lang="en-US" altLang="ja-JP" sz="4400" dirty="0" smtClean="0"/>
          </a:p>
          <a:p>
            <a:pPr marL="0" indent="0">
              <a:buNone/>
            </a:pPr>
            <a:r>
              <a:rPr lang="ja-JP" altLang="en-US" sz="4400" dirty="0" smtClean="0"/>
              <a:t>　　</a:t>
            </a:r>
            <a:r>
              <a:rPr kumimoji="1" lang="ja-JP" altLang="en-US" sz="4400" dirty="0" smtClean="0"/>
              <a:t>（タイプ・トークン比　</a:t>
            </a:r>
            <a:r>
              <a:rPr kumimoji="1" lang="en-US" altLang="ja-JP" sz="4400" dirty="0" smtClean="0"/>
              <a:t>0.29</a:t>
            </a:r>
            <a:r>
              <a:rPr kumimoji="1" lang="ja-JP" altLang="en-US" sz="4400" dirty="0" smtClean="0"/>
              <a:t>）</a:t>
            </a:r>
            <a:endParaRPr kumimoji="1" lang="ja-JP" altLang="en-US" sz="4400" dirty="0"/>
          </a:p>
        </p:txBody>
      </p:sp>
    </p:spTree>
    <p:extLst>
      <p:ext uri="{BB962C8B-B14F-4D97-AF65-F5344CB8AC3E}">
        <p14:creationId xmlns:p14="http://schemas.microsoft.com/office/powerpoint/2010/main" val="2262893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5436096" cy="1052736"/>
          </a:xfrm>
        </p:spPr>
        <p:txBody>
          <a:bodyPr>
            <a:normAutofit/>
          </a:bodyPr>
          <a:lstStyle/>
          <a:p>
            <a:pPr algn="l"/>
            <a:r>
              <a:rPr kumimoji="1" lang="ja-JP" altLang="en-US" dirty="0" smtClean="0"/>
              <a:t>結果 </a:t>
            </a:r>
            <a:r>
              <a:rPr kumimoji="1" lang="ja-JP" altLang="en-US" sz="3600" dirty="0" smtClean="0"/>
              <a:t>単語頻度分析</a:t>
            </a:r>
            <a:endParaRPr kumimoji="1" lang="ja-JP" altLang="en-US" sz="3600" dirty="0"/>
          </a:p>
        </p:txBody>
      </p:sp>
      <p:sp>
        <p:nvSpPr>
          <p:cNvPr id="3" name="コンテンツ プレースホルダー 2"/>
          <p:cNvSpPr>
            <a:spLocks noGrp="1"/>
          </p:cNvSpPr>
          <p:nvPr>
            <p:ph idx="1"/>
          </p:nvPr>
        </p:nvSpPr>
        <p:spPr>
          <a:xfrm>
            <a:off x="107504" y="1124744"/>
            <a:ext cx="4968552" cy="5616624"/>
          </a:xfrm>
        </p:spPr>
        <p:txBody>
          <a:bodyPr/>
          <a:lstStyle/>
          <a:p>
            <a:r>
              <a:rPr lang="en-US" altLang="ja-JP" dirty="0"/>
              <a:t>5</a:t>
            </a:r>
            <a:r>
              <a:rPr lang="ja-JP" altLang="en-US" dirty="0"/>
              <a:t>人の著者を</a:t>
            </a:r>
            <a:r>
              <a:rPr lang="ja-JP" altLang="en-US" dirty="0" smtClean="0"/>
              <a:t>合わせた</a:t>
            </a:r>
            <a:endParaRPr lang="en-US" altLang="ja-JP" dirty="0" smtClean="0"/>
          </a:p>
          <a:p>
            <a:pPr marL="0" indent="0">
              <a:buNone/>
            </a:pPr>
            <a:r>
              <a:rPr lang="ja-JP" altLang="en-US" dirty="0"/>
              <a:t>　</a:t>
            </a:r>
            <a:r>
              <a:rPr lang="ja-JP" altLang="en-US" dirty="0" smtClean="0"/>
              <a:t>使用</a:t>
            </a:r>
            <a:r>
              <a:rPr lang="ja-JP" altLang="en-US" dirty="0"/>
              <a:t>頻度の多い</a:t>
            </a:r>
            <a:r>
              <a:rPr lang="ja-JP" altLang="en-US" dirty="0" smtClean="0"/>
              <a:t>単語</a:t>
            </a:r>
            <a:endParaRPr lang="en-US" altLang="ja-JP" dirty="0" smtClean="0"/>
          </a:p>
          <a:p>
            <a:endParaRPr lang="en-US" altLang="ja-JP" dirty="0" smtClean="0"/>
          </a:p>
          <a:p>
            <a:r>
              <a:rPr lang="ja-JP" altLang="en-US" dirty="0" smtClean="0"/>
              <a:t>上位</a:t>
            </a:r>
            <a:r>
              <a:rPr lang="en-US" altLang="ja-JP" dirty="0" smtClean="0"/>
              <a:t>30</a:t>
            </a:r>
            <a:r>
              <a:rPr lang="ja-JP" altLang="en-US" dirty="0"/>
              <a:t>単語</a:t>
            </a:r>
            <a:endParaRPr lang="en-US" altLang="ja-JP" dirty="0"/>
          </a:p>
          <a:p>
            <a:pPr marL="0" indent="0">
              <a:buNone/>
            </a:pPr>
            <a:r>
              <a:rPr lang="ja-JP" altLang="en-US" dirty="0"/>
              <a:t>　</a:t>
            </a:r>
            <a:r>
              <a:rPr lang="ja-JP" altLang="en-US" dirty="0" smtClean="0"/>
              <a:t>　　「</a:t>
            </a:r>
            <a:r>
              <a:rPr lang="ja-JP" altLang="en-US" dirty="0"/>
              <a:t>人</a:t>
            </a:r>
            <a:r>
              <a:rPr lang="ja-JP" altLang="en-US" dirty="0" smtClean="0"/>
              <a:t>」「</a:t>
            </a:r>
            <a:r>
              <a:rPr lang="ja-JP" altLang="en-US" dirty="0"/>
              <a:t>自分</a:t>
            </a:r>
            <a:r>
              <a:rPr lang="ja-JP" altLang="en-US" dirty="0" smtClean="0"/>
              <a:t>」</a:t>
            </a:r>
            <a:endParaRPr lang="en-US" altLang="ja-JP" dirty="0" smtClean="0"/>
          </a:p>
          <a:p>
            <a:pPr marL="0" indent="0">
              <a:buNone/>
            </a:pPr>
            <a:r>
              <a:rPr lang="ja-JP" altLang="en-US" dirty="0"/>
              <a:t>　</a:t>
            </a:r>
            <a:r>
              <a:rPr lang="ja-JP" altLang="en-US" dirty="0" smtClean="0"/>
              <a:t>　　「</a:t>
            </a:r>
            <a:r>
              <a:rPr lang="ja-JP" altLang="en-US" dirty="0"/>
              <a:t>行く」「良い」「病気</a:t>
            </a:r>
            <a:r>
              <a:rPr lang="ja-JP" altLang="en-US" dirty="0" smtClean="0"/>
              <a:t>」</a:t>
            </a:r>
            <a:endParaRPr lang="en-US" altLang="ja-JP" dirty="0"/>
          </a:p>
          <a:p>
            <a:pPr marL="0" indent="0">
              <a:buNone/>
            </a:pPr>
            <a:r>
              <a:rPr lang="ja-JP" altLang="en-US" dirty="0" smtClean="0"/>
              <a:t>　</a:t>
            </a:r>
            <a:r>
              <a:rPr lang="ja-JP" altLang="en-US" dirty="0"/>
              <a:t>　</a:t>
            </a:r>
            <a:r>
              <a:rPr lang="ja-JP" altLang="en-US" dirty="0" smtClean="0"/>
              <a:t>　「</a:t>
            </a:r>
            <a:r>
              <a:rPr lang="ja-JP" altLang="en-US" dirty="0"/>
              <a:t>いる」「言う」「書く</a:t>
            </a:r>
            <a:r>
              <a:rPr lang="ja-JP" altLang="en-US" dirty="0" smtClean="0"/>
              <a:t>」</a:t>
            </a:r>
            <a:endParaRPr lang="en-US" altLang="ja-JP" dirty="0" smtClean="0"/>
          </a:p>
          <a:p>
            <a:pPr marL="0" indent="0">
              <a:buNone/>
            </a:pPr>
            <a:r>
              <a:rPr lang="ja-JP" altLang="en-US" dirty="0"/>
              <a:t>　</a:t>
            </a:r>
            <a:r>
              <a:rPr lang="ja-JP" altLang="en-US" dirty="0" smtClean="0"/>
              <a:t>　　「</a:t>
            </a:r>
            <a:r>
              <a:rPr lang="ja-JP" altLang="en-US" dirty="0"/>
              <a:t>仕事」「母</a:t>
            </a:r>
            <a:r>
              <a:rPr lang="ja-JP" altLang="en-US" dirty="0" smtClean="0"/>
              <a:t>」</a:t>
            </a:r>
            <a:endParaRPr lang="en-US" altLang="ja-JP" dirty="0" smtClean="0"/>
          </a:p>
          <a:p>
            <a:pPr marL="0" indent="0">
              <a:buNone/>
            </a:pPr>
            <a:r>
              <a:rPr lang="ja-JP" altLang="en-US" dirty="0"/>
              <a:t>　</a:t>
            </a:r>
            <a:r>
              <a:rPr lang="ja-JP" altLang="en-US" dirty="0" smtClean="0"/>
              <a:t>　　　　　　　　　　　　など</a:t>
            </a:r>
            <a:endParaRPr lang="en-US" altLang="ja-JP" dirty="0"/>
          </a:p>
          <a:p>
            <a:endParaRPr kumimoji="1" lang="ja-JP" altLang="en-US" dirty="0"/>
          </a:p>
        </p:txBody>
      </p:sp>
      <p:pic>
        <p:nvPicPr>
          <p:cNvPr id="1026"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8640"/>
            <a:ext cx="4032448" cy="636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B529D045-86DA-4759-A357-3697EE133CB7}" type="slidenum">
              <a:rPr kumimoji="1" lang="ja-JP" altLang="en-US" smtClean="0"/>
              <a:t>8</a:t>
            </a:fld>
            <a:endParaRPr kumimoji="1" lang="ja-JP" altLang="en-US"/>
          </a:p>
        </p:txBody>
      </p:sp>
    </p:spTree>
    <p:extLst>
      <p:ext uri="{BB962C8B-B14F-4D97-AF65-F5344CB8AC3E}">
        <p14:creationId xmlns:p14="http://schemas.microsoft.com/office/powerpoint/2010/main" val="3517322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96752"/>
          </a:xfrm>
        </p:spPr>
        <p:txBody>
          <a:bodyPr/>
          <a:lstStyle/>
          <a:p>
            <a:pPr algn="l"/>
            <a:r>
              <a:rPr kumimoji="1" lang="ja-JP" altLang="en-US" dirty="0" smtClean="0"/>
              <a:t>結果 </a:t>
            </a:r>
            <a:r>
              <a:rPr kumimoji="1" lang="ja-JP" altLang="en-US" sz="3600" dirty="0" smtClean="0"/>
              <a:t>著者毎の単語頻度分析の比較</a:t>
            </a:r>
            <a:endParaRPr kumimoji="1" lang="ja-JP" altLang="en-US" sz="3600" dirty="0"/>
          </a:p>
        </p:txBody>
      </p:sp>
      <p:sp>
        <p:nvSpPr>
          <p:cNvPr id="3" name="スライド番号プレースホルダー 2"/>
          <p:cNvSpPr>
            <a:spLocks noGrp="1"/>
          </p:cNvSpPr>
          <p:nvPr>
            <p:ph type="sldNum" sz="quarter" idx="12"/>
          </p:nvPr>
        </p:nvSpPr>
        <p:spPr/>
        <p:txBody>
          <a:bodyPr/>
          <a:lstStyle/>
          <a:p>
            <a:fld id="{B529D045-86DA-4759-A357-3697EE133CB7}" type="slidenum">
              <a:rPr kumimoji="1" lang="ja-JP" altLang="en-US" smtClean="0"/>
              <a:t>9</a:t>
            </a:fld>
            <a:endParaRPr kumimoji="1" lang="ja-JP" altLang="en-US"/>
          </a:p>
        </p:txBody>
      </p:sp>
      <p:pic>
        <p:nvPicPr>
          <p:cNvPr id="4" name="図 3"/>
          <p:cNvPicPr>
            <a:picLocks noChangeAspect="1"/>
          </p:cNvPicPr>
          <p:nvPr/>
        </p:nvPicPr>
        <p:blipFill>
          <a:blip r:embed="rId2"/>
          <a:stretch>
            <a:fillRect/>
          </a:stretch>
        </p:blipFill>
        <p:spPr>
          <a:xfrm>
            <a:off x="1338262" y="1476375"/>
            <a:ext cx="6467475" cy="5381625"/>
          </a:xfrm>
          <a:prstGeom prst="rect">
            <a:avLst/>
          </a:prstGeom>
        </p:spPr>
      </p:pic>
    </p:spTree>
    <p:extLst>
      <p:ext uri="{BB962C8B-B14F-4D97-AF65-F5344CB8AC3E}">
        <p14:creationId xmlns:p14="http://schemas.microsoft.com/office/powerpoint/2010/main" val="445521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938</Words>
  <Application>Microsoft Office PowerPoint</Application>
  <PresentationFormat>画面に合わせる (4:3)</PresentationFormat>
  <Paragraphs>165</Paragraphs>
  <Slides>22</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24" baseType="lpstr">
      <vt:lpstr>Office ​​テーマ</vt:lpstr>
      <vt:lpstr>Document</vt:lpstr>
      <vt:lpstr>  『当事者が語る精神障害とのつきあい方』の5人の統合失調症を持つ人たちの回復の語りのテキストマイニング  　小 平 朋 江 　いとうたけひこ   　　2014年11月29日（土）示説第3群14:30～15:10 　　第34回日本看護科学学会学術集会P1-3-23 　　名古屋国際会議場1号館1Fイベントホール　　</vt:lpstr>
      <vt:lpstr>問題</vt:lpstr>
      <vt:lpstr>目的</vt:lpstr>
      <vt:lpstr>目的</vt:lpstr>
      <vt:lpstr>方法</vt:lpstr>
      <vt:lpstr>方法</vt:lpstr>
      <vt:lpstr>結果 基本情報</vt:lpstr>
      <vt:lpstr>結果 単語頻度分析</vt:lpstr>
      <vt:lpstr>結果 著者毎の単語頻度分析の比較</vt:lpstr>
      <vt:lpstr>結果 １ウテナ</vt:lpstr>
      <vt:lpstr>結果 ２　佐野卓志</vt:lpstr>
      <vt:lpstr>結果 ３　松永典子</vt:lpstr>
      <vt:lpstr>結果 ４　森 実恵</vt:lpstr>
      <vt:lpstr>結果 ５　北川 剛</vt:lpstr>
      <vt:lpstr>結果  対応分析</vt:lpstr>
      <vt:lpstr>結果 当事者はどのように人を語るか？</vt:lpstr>
      <vt:lpstr>結果 当事者はどのように自分を語るか？</vt:lpstr>
      <vt:lpstr>考察</vt:lpstr>
      <vt:lpstr>考察</vt:lpstr>
      <vt:lpstr>PowerPoint プレゼンテーション</vt:lpstr>
      <vt:lpstr>交流集会（Ｋ２９）も行います</vt:lpstr>
      <vt:lpstr>ありがとうございました ご自由にお取りください ↓ </vt:lpstr>
    </vt:vector>
  </TitlesOfParts>
  <Company>MouseComputer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『当事者が語る精神障害とのつきあい方』の5人の統合失調症を持つ人たちの回復の語りのテキストマイニング 小平朋江　いとうたけひこ  2014年11/29（土）30（日）第34回日本看護科学学会学術集会（名古屋国際会議場）投稿用原稿</dc:title>
  <dc:creator>TAKEHIKO ITO</dc:creator>
  <cp:lastModifiedBy>TAKEHIKO ITO</cp:lastModifiedBy>
  <cp:revision>63</cp:revision>
  <cp:lastPrinted>2014-11-16T09:10:50Z</cp:lastPrinted>
  <dcterms:created xsi:type="dcterms:W3CDTF">2014-07-25T04:37:08Z</dcterms:created>
  <dcterms:modified xsi:type="dcterms:W3CDTF">2015-07-01T06:30:24Z</dcterms:modified>
</cp:coreProperties>
</file>